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9" r:id="rId3"/>
    <p:sldId id="258" r:id="rId4"/>
    <p:sldId id="270" r:id="rId5"/>
    <p:sldId id="271" r:id="rId6"/>
    <p:sldId id="274" r:id="rId7"/>
    <p:sldId id="276" r:id="rId8"/>
    <p:sldId id="305" r:id="rId9"/>
    <p:sldId id="281" r:id="rId10"/>
    <p:sldId id="300" r:id="rId11"/>
    <p:sldId id="297" r:id="rId12"/>
    <p:sldId id="298" r:id="rId13"/>
    <p:sldId id="266" r:id="rId14"/>
    <p:sldId id="289" r:id="rId15"/>
    <p:sldId id="290" r:id="rId16"/>
    <p:sldId id="291" r:id="rId17"/>
    <p:sldId id="311" r:id="rId18"/>
    <p:sldId id="301" r:id="rId19"/>
    <p:sldId id="306" r:id="rId20"/>
    <p:sldId id="293" r:id="rId21"/>
    <p:sldId id="294" r:id="rId22"/>
    <p:sldId id="295" r:id="rId23"/>
    <p:sldId id="302" r:id="rId24"/>
    <p:sldId id="303" r:id="rId25"/>
    <p:sldId id="292" r:id="rId26"/>
    <p:sldId id="307" r:id="rId27"/>
    <p:sldId id="310" r:id="rId28"/>
    <p:sldId id="287" r:id="rId29"/>
    <p:sldId id="288" r:id="rId3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2" autoAdjust="0"/>
    <p:restoredTop sz="80439" autoAdjust="0"/>
  </p:normalViewPr>
  <p:slideViewPr>
    <p:cSldViewPr>
      <p:cViewPr varScale="1">
        <p:scale>
          <a:sx n="74" d="100"/>
          <a:sy n="74" d="100"/>
        </p:scale>
        <p:origin x="-172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1" d="100"/>
          <a:sy n="41" d="100"/>
        </p:scale>
        <p:origin x="-212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842B2572-F4C4-474A-9355-753F517287A1}" type="datetimeFigureOut">
              <a:rPr lang="zh-CN" altLang="en-US"/>
              <a:pPr>
                <a:defRPr/>
              </a:pPr>
              <a:t>2017/6/22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DCC6825C-A6A7-40EF-9AEA-F0C88E5C26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2118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34109C42-A57F-47A5-ABD4-270EB4E53563}" type="datetimeFigureOut">
              <a:rPr lang="zh-CN" altLang="en-US"/>
              <a:pPr>
                <a:defRPr/>
              </a:pPr>
              <a:t>2017/6/22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D1238129-6506-46B5-8BF3-9C09CE8B57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866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  <a:p>
            <a:endParaRPr lang="zh-CN" altLang="en-US" smtClean="0"/>
          </a:p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37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点：性能期望值</a:t>
            </a:r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点：高于期望，系统资源处于临界点</a:t>
            </a:r>
          </a:p>
          <a:p>
            <a:r>
              <a:rPr lang="en-US" altLang="zh-CN" dirty="0" smtClean="0"/>
              <a:t>c</a:t>
            </a:r>
            <a:r>
              <a:rPr lang="zh-CN" altLang="en-US" dirty="0" smtClean="0"/>
              <a:t>点：高于期望，拐点</a:t>
            </a:r>
          </a:p>
          <a:p>
            <a:r>
              <a:rPr lang="en-US" altLang="zh-CN" dirty="0" smtClean="0"/>
              <a:t>d</a:t>
            </a:r>
            <a:r>
              <a:rPr lang="zh-CN" altLang="en-US" dirty="0" smtClean="0"/>
              <a:t>点：超过负载，系统崩溃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性能测试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点到</a:t>
            </a:r>
            <a:r>
              <a:rPr lang="en-US" altLang="zh-CN" dirty="0" smtClean="0"/>
              <a:t>b</a:t>
            </a:r>
            <a:r>
              <a:rPr lang="zh-CN" altLang="en-US" dirty="0" smtClean="0"/>
              <a:t>点之间的系统性能 </a:t>
            </a:r>
            <a:r>
              <a:rPr lang="en-US" altLang="zh-CN" dirty="0" smtClean="0"/>
              <a:t> </a:t>
            </a:r>
            <a:endParaRPr lang="zh-CN" altLang="en-US" dirty="0" smtClean="0"/>
          </a:p>
          <a:p>
            <a:r>
              <a:rPr lang="zh-CN" altLang="en-US" dirty="0" smtClean="0"/>
              <a:t>定义：狭义的性能测试，是指以性能预期目标为前提，对系统不断施加压力，验证系统在资源可接受范围内，是否能达到性能预期。</a:t>
            </a:r>
          </a:p>
          <a:p>
            <a:r>
              <a:rPr lang="zh-CN" altLang="en-US" dirty="0" smtClean="0"/>
              <a:t>运用场景：此类型的测试目前最常见。每个项目的性能点，都需要做性能测试。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负载测试</a:t>
            </a:r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点的系统性能</a:t>
            </a:r>
          </a:p>
          <a:p>
            <a:r>
              <a:rPr lang="zh-CN" altLang="en-US" dirty="0" smtClean="0"/>
              <a:t>定义：狭义的负载测试，是指对系统不断地增加压力或增加一定压力下的持续时间，直到系统的某项或多项性能指标达到安全临界值，例如某种资源已经达到饱和状态等。</a:t>
            </a:r>
          </a:p>
          <a:p>
            <a:r>
              <a:rPr lang="zh-CN" altLang="en-US" dirty="0" smtClean="0"/>
              <a:t>运用场景：此类型的测试目前运用得比较少。一般情况下，是以服务器资源安全临界值为界限的测试。如果要模拟某个应用在指定服务器上最大且安全的负载量，则属于负载测试。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压力测试</a:t>
            </a:r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点到</a:t>
            </a:r>
            <a:r>
              <a:rPr lang="en-US" altLang="zh-CN" dirty="0" smtClean="0"/>
              <a:t>d</a:t>
            </a:r>
            <a:r>
              <a:rPr lang="zh-CN" altLang="en-US" dirty="0" smtClean="0"/>
              <a:t>点之间</a:t>
            </a:r>
          </a:p>
          <a:p>
            <a:r>
              <a:rPr lang="zh-CN" altLang="en-US" dirty="0" smtClean="0"/>
              <a:t>定义：狭义的压力测试，是指超过安全负载的情况下，对系统不断施加压力，是通过确定一个系统的瓶颈或不能接收用户请求的性能点，来获得系统能提供的最大服务级别的测试。</a:t>
            </a:r>
          </a:p>
          <a:p>
            <a:r>
              <a:rPr lang="zh-CN" altLang="en-US" dirty="0" smtClean="0"/>
              <a:t>运用场景：此类型的测试目前运用得比较少。但对于大型的共享中心或者核心的应用，也会用到。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稳定性测试</a:t>
            </a:r>
            <a:endParaRPr lang="en-US" altLang="zh-CN" dirty="0" smtClean="0"/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点到</a:t>
            </a:r>
            <a:r>
              <a:rPr lang="en-US" altLang="zh-CN" dirty="0" smtClean="0"/>
              <a:t>b</a:t>
            </a:r>
            <a:r>
              <a:rPr lang="zh-CN" altLang="en-US" dirty="0" smtClean="0"/>
              <a:t>点之间</a:t>
            </a:r>
          </a:p>
          <a:p>
            <a:r>
              <a:rPr lang="zh-CN" altLang="en-US" dirty="0" smtClean="0"/>
              <a:t>定义：狭义的稳定性测试，是指被测试系统在特定硬件、软件、网络环境条件下，给系统加载一定业务压力，使系统运行一段较长时间，以此检测系统是否稳定，一般稳定性测试时间为</a:t>
            </a:r>
            <a:r>
              <a:rPr lang="en-US" altLang="zh-CN" dirty="0" smtClean="0"/>
              <a:t>n*12</a:t>
            </a:r>
            <a:r>
              <a:rPr lang="zh-CN" altLang="en-US" dirty="0" smtClean="0"/>
              <a:t>小时。</a:t>
            </a:r>
          </a:p>
          <a:p>
            <a:r>
              <a:rPr lang="zh-CN" altLang="en-US" dirty="0" smtClean="0"/>
              <a:t>运用场景：此类型的测试目前也最常见，针对需要长时间稳定运行的性能点，需要执行稳定性测试。往往在一个项目的性能测试过程中，会划分出优先级较高的性能点，做稳定性测试。例如：宝贝详情页面等等。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92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700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600" dirty="0" smtClean="0">
                <a:solidFill>
                  <a:schemeClr val="tx2"/>
                </a:solidFill>
              </a:rPr>
              <a:t>1.</a:t>
            </a:r>
            <a:r>
              <a:rPr lang="zh-CN" altLang="en-US" sz="1600" dirty="0" smtClean="0">
                <a:solidFill>
                  <a:schemeClr val="tx2"/>
                </a:solidFill>
              </a:rPr>
              <a:t>自动自发吗？看过多少职业工作书？  每个月做总结吗？ 平均多少时间参加一次职业沙龙</a:t>
            </a:r>
            <a:r>
              <a:rPr lang="en-US" altLang="zh-CN" sz="1600" dirty="0" smtClean="0">
                <a:solidFill>
                  <a:schemeClr val="tx2"/>
                </a:solidFill>
              </a:rPr>
              <a:t>?  </a:t>
            </a:r>
            <a:r>
              <a:rPr lang="zh-CN" altLang="en-US" sz="1600" dirty="0" smtClean="0">
                <a:solidFill>
                  <a:schemeClr val="tx2"/>
                </a:solidFill>
              </a:rPr>
              <a:t>多久参加一次培训？</a:t>
            </a:r>
            <a:endParaRPr lang="en-US" altLang="zh-CN" sz="160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altLang="zh-CN" sz="1600" dirty="0" smtClean="0">
                <a:solidFill>
                  <a:schemeClr val="tx2"/>
                </a:solidFill>
              </a:rPr>
              <a:t>1.</a:t>
            </a:r>
            <a:r>
              <a:rPr lang="zh-CN" altLang="en-US" sz="1600" dirty="0" smtClean="0">
                <a:solidFill>
                  <a:schemeClr val="tx2"/>
                </a:solidFill>
              </a:rPr>
              <a:t>自动报告你的工作进度。</a:t>
            </a:r>
            <a:r>
              <a:rPr lang="en-US" altLang="zh-CN" sz="1600" dirty="0" smtClean="0">
                <a:solidFill>
                  <a:schemeClr val="tx2"/>
                </a:solidFill>
              </a:rPr>
              <a:t>——</a:t>
            </a:r>
            <a:r>
              <a:rPr lang="zh-CN" altLang="en-US" sz="1600" dirty="0" smtClean="0">
                <a:solidFill>
                  <a:schemeClr val="tx2"/>
                </a:solidFill>
              </a:rPr>
              <a:t>让上司知道</a:t>
            </a:r>
          </a:p>
          <a:p>
            <a:pPr lvl="1">
              <a:defRPr/>
            </a:pPr>
            <a:r>
              <a:rPr lang="zh-CN" altLang="en-US" i="1" dirty="0" smtClean="0">
                <a:latin typeface="宋体" pitchFamily="2" charset="-122"/>
              </a:rPr>
              <a:t>当主管最大的痛苦；</a:t>
            </a:r>
          </a:p>
          <a:p>
            <a:pPr lvl="1">
              <a:defRPr/>
            </a:pPr>
            <a:r>
              <a:rPr lang="en-US" altLang="zh-CN" i="1" dirty="0" err="1" smtClean="0">
                <a:latin typeface="宋体" pitchFamily="2" charset="-122"/>
              </a:rPr>
              <a:t>Lancarvi</a:t>
            </a:r>
            <a:r>
              <a:rPr lang="en-US" altLang="zh-CN" i="1" dirty="0" smtClean="0">
                <a:latin typeface="宋体" pitchFamily="2" charset="-122"/>
              </a:rPr>
              <a:t> Hotel booking</a:t>
            </a:r>
          </a:p>
          <a:p>
            <a:pPr lvl="1">
              <a:defRPr/>
            </a:pPr>
            <a:r>
              <a:rPr lang="zh-CN" altLang="en-US" i="1" dirty="0" smtClean="0">
                <a:latin typeface="宋体" pitchFamily="2" charset="-122"/>
              </a:rPr>
              <a:t>量角器</a:t>
            </a:r>
            <a:r>
              <a:rPr lang="zh-CN" altLang="en-US" sz="2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                          </a:t>
            </a:r>
          </a:p>
          <a:p>
            <a:pPr>
              <a:defRPr/>
            </a:pPr>
            <a:r>
              <a:rPr lang="en-US" altLang="zh-CN" sz="1600" dirty="0" smtClean="0">
                <a:solidFill>
                  <a:schemeClr val="tx2"/>
                </a:solidFill>
              </a:rPr>
              <a:t>2.</a:t>
            </a:r>
            <a:r>
              <a:rPr lang="zh-CN" altLang="en-US" sz="1600" dirty="0" smtClean="0">
                <a:solidFill>
                  <a:schemeClr val="tx2"/>
                </a:solidFill>
              </a:rPr>
              <a:t>对司的询问，有问必答，而且清楚</a:t>
            </a:r>
            <a:r>
              <a:rPr lang="en-US" altLang="zh-CN" sz="1600" dirty="0" smtClean="0">
                <a:solidFill>
                  <a:schemeClr val="tx2"/>
                </a:solidFill>
              </a:rPr>
              <a:t>——</a:t>
            </a:r>
            <a:r>
              <a:rPr lang="zh-CN" altLang="en-US" sz="1600" dirty="0" smtClean="0">
                <a:solidFill>
                  <a:schemeClr val="tx2"/>
                </a:solidFill>
              </a:rPr>
              <a:t>让上司放心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管理学</a:t>
            </a:r>
            <a:r>
              <a:rPr lang="zh-CN" altLang="en-US" i="1" dirty="0" smtClean="0">
                <a:latin typeface="Times New Roman"/>
              </a:rPr>
              <a:t>“</a:t>
            </a:r>
            <a:r>
              <a:rPr lang="zh-CN" altLang="en-US" i="1" dirty="0" smtClean="0">
                <a:latin typeface="宋体" pitchFamily="2" charset="-122"/>
              </a:rPr>
              <a:t>部属对我们的报告，永远少于我们的期望；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报喜不报忧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对上司的问话，答的要比问的多。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1600" dirty="0" smtClean="0">
                <a:solidFill>
                  <a:schemeClr val="tx2"/>
                </a:solidFill>
              </a:rPr>
              <a:t>3.</a:t>
            </a:r>
            <a:r>
              <a:rPr lang="zh-CN" altLang="en-US" sz="1600" dirty="0" smtClean="0">
                <a:solidFill>
                  <a:schemeClr val="tx2"/>
                </a:solidFill>
              </a:rPr>
              <a:t>充实自己，努力学习，才能跟上司进步，了解上司的言语</a:t>
            </a:r>
            <a:r>
              <a:rPr lang="en-US" altLang="zh-CN" sz="1600" dirty="0" smtClean="0">
                <a:solidFill>
                  <a:schemeClr val="tx2"/>
                </a:solidFill>
              </a:rPr>
              <a:t>——</a:t>
            </a:r>
            <a:r>
              <a:rPr lang="zh-CN" altLang="en-US" sz="1600" dirty="0" smtClean="0">
                <a:solidFill>
                  <a:schemeClr val="tx2"/>
                </a:solidFill>
              </a:rPr>
              <a:t>让上司轻松。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从小要养成站在领导的角度看问题。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用心向你的领导学习，在超过他之前，先要把他的本领学到。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尽量争取从领导的手中接过更多的工作去做，成为他的</a:t>
            </a:r>
            <a:r>
              <a:rPr lang="zh-CN" altLang="en-US" i="1" dirty="0" smtClean="0">
                <a:latin typeface="Times New Roman"/>
              </a:rPr>
              <a:t>“</a:t>
            </a:r>
            <a:r>
              <a:rPr lang="zh-CN" altLang="en-US" i="1" dirty="0" smtClean="0">
                <a:latin typeface="宋体" pitchFamily="2" charset="-122"/>
              </a:rPr>
              <a:t>左右手</a:t>
            </a:r>
            <a:r>
              <a:rPr lang="zh-CN" altLang="en-US" i="1" dirty="0" smtClean="0">
                <a:latin typeface="Times New Roman"/>
              </a:rPr>
              <a:t>”，让你主管依靠你（残废理论）</a:t>
            </a:r>
            <a:endParaRPr lang="en-US" altLang="zh-CN" i="1" dirty="0" smtClean="0">
              <a:latin typeface="宋体" pitchFamily="2" charset="-122"/>
            </a:endParaRPr>
          </a:p>
          <a:p>
            <a:pPr lvl="1">
              <a:spcBef>
                <a:spcPct val="50000"/>
              </a:spcBef>
              <a:defRPr/>
            </a:pPr>
            <a:endParaRPr lang="en-US" altLang="zh-CN" i="1" dirty="0" smtClean="0">
              <a:latin typeface="宋体" pitchFamily="2" charset="-122"/>
            </a:endParaRPr>
          </a:p>
          <a:p>
            <a:pPr>
              <a:defRPr/>
            </a:pPr>
            <a:r>
              <a:rPr lang="en-US" altLang="zh-CN" sz="1800" dirty="0" smtClean="0">
                <a:solidFill>
                  <a:schemeClr val="tx2"/>
                </a:solidFill>
              </a:rPr>
              <a:t>4.</a:t>
            </a:r>
            <a:r>
              <a:rPr lang="zh-CN" altLang="en-US" sz="1800" dirty="0" smtClean="0">
                <a:solidFill>
                  <a:schemeClr val="tx2"/>
                </a:solidFill>
              </a:rPr>
              <a:t>对上司保持起码的尊重</a:t>
            </a:r>
          </a:p>
          <a:p>
            <a:pPr lvl="1"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下级服从上级， 这叫伦理；</a:t>
            </a:r>
          </a:p>
          <a:p>
            <a:pPr lvl="1">
              <a:defRPr/>
            </a:pPr>
            <a:endParaRPr lang="zh-CN" altLang="en-US" i="1" dirty="0" smtClean="0">
              <a:latin typeface="宋体" pitchFamily="2" charset="-122"/>
            </a:endParaRPr>
          </a:p>
          <a:p>
            <a:pPr>
              <a:defRPr/>
            </a:pPr>
            <a:r>
              <a:rPr lang="en-US" altLang="zh-CN" dirty="0" smtClean="0">
                <a:solidFill>
                  <a:schemeClr val="tx2"/>
                </a:solidFill>
              </a:rPr>
              <a:t>5.</a:t>
            </a:r>
            <a:r>
              <a:rPr lang="zh-CN" altLang="en-US" dirty="0" smtClean="0">
                <a:solidFill>
                  <a:schemeClr val="tx2"/>
                </a:solidFill>
              </a:rPr>
              <a:t>虚心接受批评，不犯二次错。</a:t>
            </a:r>
            <a:r>
              <a:rPr lang="en-US" altLang="zh-CN" dirty="0" smtClean="0">
                <a:solidFill>
                  <a:schemeClr val="tx2"/>
                </a:solidFill>
              </a:rPr>
              <a:t>——</a:t>
            </a:r>
            <a:r>
              <a:rPr lang="zh-CN" altLang="en-US" dirty="0" smtClean="0">
                <a:solidFill>
                  <a:schemeClr val="tx2"/>
                </a:solidFill>
              </a:rPr>
              <a:t>让上司省事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孔子学生</a:t>
            </a:r>
            <a:r>
              <a:rPr lang="zh-CN" altLang="en-US" i="1" dirty="0" smtClean="0">
                <a:latin typeface="Times New Roman"/>
              </a:rPr>
              <a:t>“</a:t>
            </a:r>
            <a:r>
              <a:rPr lang="zh-CN" altLang="en-US" i="1" dirty="0" smtClean="0">
                <a:latin typeface="宋体" pitchFamily="2" charset="-122"/>
              </a:rPr>
              <a:t>颜渊不二过</a:t>
            </a:r>
            <a:r>
              <a:rPr lang="zh-CN" altLang="en-US" i="1" dirty="0" smtClean="0">
                <a:latin typeface="Times New Roman"/>
              </a:rPr>
              <a:t>”</a:t>
            </a:r>
            <a:r>
              <a:rPr lang="zh-CN" altLang="en-US" i="1" dirty="0" smtClean="0">
                <a:latin typeface="宋体" pitchFamily="2" charset="-122"/>
              </a:rPr>
              <a:t>；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不知道， 不小心，故意；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教育子女， 教育下属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1800" dirty="0" smtClean="0">
                <a:solidFill>
                  <a:schemeClr val="tx2"/>
                </a:solidFill>
              </a:rPr>
              <a:t>6.</a:t>
            </a:r>
            <a:r>
              <a:rPr lang="zh-CN" altLang="en-US" sz="1800" dirty="0" smtClean="0">
                <a:solidFill>
                  <a:schemeClr val="tx2"/>
                </a:solidFill>
              </a:rPr>
              <a:t>不忙的时候，主动帮助他人。</a:t>
            </a:r>
            <a:r>
              <a:rPr lang="en-US" altLang="zh-CN" sz="1800" dirty="0" smtClean="0">
                <a:solidFill>
                  <a:schemeClr val="tx2"/>
                </a:solidFill>
              </a:rPr>
              <a:t>——</a:t>
            </a:r>
            <a:r>
              <a:rPr lang="zh-CN" altLang="en-US" sz="1800" dirty="0" smtClean="0">
                <a:solidFill>
                  <a:schemeClr val="tx2"/>
                </a:solidFill>
              </a:rPr>
              <a:t>让上司有效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中国人的本位主义，认为你不忙是应该的， 他忙是活该， 最终对致整个集体一盘散沙；个人自扫门前雪。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团队精神；</a:t>
            </a:r>
            <a:r>
              <a:rPr lang="en-US" altLang="zh-CN" i="1" dirty="0" smtClean="0">
                <a:latin typeface="宋体" pitchFamily="2" charset="-122"/>
              </a:rPr>
              <a:t>Ex. </a:t>
            </a:r>
            <a:r>
              <a:rPr lang="zh-CN" altLang="en-US" i="1" dirty="0" smtClean="0">
                <a:latin typeface="宋体" pitchFamily="2" charset="-122"/>
              </a:rPr>
              <a:t>麦当劳。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zh-CN" altLang="en-US" i="1" dirty="0" smtClean="0">
                <a:latin typeface="宋体" pitchFamily="2" charset="-122"/>
              </a:rPr>
              <a:t>投桃报李， 互惠互利；</a:t>
            </a:r>
            <a:endParaRPr lang="en-US" altLang="zh-CN" i="1" dirty="0" smtClean="0">
              <a:latin typeface="宋体" pitchFamily="2" charset="-122"/>
            </a:endParaRPr>
          </a:p>
          <a:p>
            <a:pPr lvl="1">
              <a:spcBef>
                <a:spcPct val="50000"/>
              </a:spcBef>
              <a:defRPr/>
            </a:pPr>
            <a:endParaRPr lang="en-US" altLang="zh-CN" sz="1600" i="1" dirty="0" smtClean="0">
              <a:latin typeface="宋体" pitchFamily="2" charset="-122"/>
            </a:endParaRPr>
          </a:p>
          <a:p>
            <a:pPr lvl="1">
              <a:spcBef>
                <a:spcPct val="50000"/>
              </a:spcBef>
              <a:defRPr/>
            </a:pPr>
            <a:r>
              <a:rPr lang="zh-CN" altLang="zh-CN" sz="1600" dirty="0" smtClean="0"/>
              <a:t>沉稳</a:t>
            </a:r>
            <a:endParaRPr lang="en-US" altLang="zh-CN" sz="1600" i="1" dirty="0" smtClean="0">
              <a:latin typeface="宋体" pitchFamily="2" charset="-122"/>
            </a:endParaRPr>
          </a:p>
          <a:p>
            <a:pPr>
              <a:defRPr/>
            </a:pPr>
            <a:r>
              <a:rPr lang="zh-CN" altLang="zh-CN" dirty="0" smtClean="0"/>
              <a:t>　第一，不要随便显露你的情绪。</a:t>
            </a:r>
          </a:p>
          <a:p>
            <a:pPr>
              <a:defRPr/>
            </a:pPr>
            <a:r>
              <a:rPr lang="zh-CN" altLang="zh-CN" dirty="0" smtClean="0"/>
              <a:t>　　有的时候我们遇见发脾气的人、生气的人、撒娇的人，我们会说：这个人很自然，很真情。这种说法其实是纵容。人和动物不一样，人应该有理智和知性，不会随便显露情绪。情绪不能解决问题。</a:t>
            </a:r>
          </a:p>
          <a:p>
            <a:pPr>
              <a:defRPr/>
            </a:pPr>
            <a:r>
              <a:rPr lang="zh-CN" altLang="zh-CN" dirty="0" smtClean="0"/>
              <a:t>　　第二，不要随便逢人诉说你的困难与遭遇。</a:t>
            </a:r>
          </a:p>
          <a:p>
            <a:pPr>
              <a:defRPr/>
            </a:pPr>
            <a:r>
              <a:rPr lang="zh-CN" altLang="zh-CN" dirty="0" smtClean="0"/>
              <a:t>　　第三，在征询别人的意见之前，自己要先做思考，不要先讲。</a:t>
            </a:r>
          </a:p>
          <a:p>
            <a:pPr>
              <a:defRPr/>
            </a:pPr>
            <a:r>
              <a:rPr lang="zh-CN" altLang="zh-CN" dirty="0" smtClean="0"/>
              <a:t>　　第四，不要一有机会就唠叨你的不满。</a:t>
            </a:r>
          </a:p>
          <a:p>
            <a:pPr>
              <a:defRPr/>
            </a:pPr>
            <a:r>
              <a:rPr lang="zh-CN" altLang="zh-CN" dirty="0" smtClean="0"/>
              <a:t>　　第五，重要决定或处分尽量与别人磋商，最少要隔一夜再发布。</a:t>
            </a:r>
          </a:p>
          <a:p>
            <a:pPr>
              <a:defRPr/>
            </a:pPr>
            <a:r>
              <a:rPr lang="zh-CN" altLang="zh-CN" dirty="0" smtClean="0"/>
              <a:t>　　第六，走路与说话不要慌乱。</a:t>
            </a:r>
          </a:p>
          <a:p>
            <a:pPr lvl="1">
              <a:spcBef>
                <a:spcPct val="50000"/>
              </a:spcBef>
              <a:defRPr/>
            </a:pPr>
            <a:endParaRPr lang="en-US" altLang="zh-CN" dirty="0" smtClean="0"/>
          </a:p>
          <a:p>
            <a:pPr lvl="1">
              <a:spcBef>
                <a:spcPct val="50000"/>
              </a:spcBef>
              <a:defRPr/>
            </a:pP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7.</a:t>
            </a:r>
            <a:r>
              <a:rPr lang="zh-CN" altLang="en-US" dirty="0" smtClean="0"/>
              <a:t>担当：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zh-CN" dirty="0" smtClean="0">
                <a:solidFill>
                  <a:schemeClr val="tx2"/>
                </a:solidFill>
              </a:rPr>
              <a:t>永远不要说</a:t>
            </a:r>
            <a:r>
              <a:rPr lang="zh-CN" altLang="en-US" dirty="0" smtClean="0">
                <a:solidFill>
                  <a:schemeClr val="tx2"/>
                </a:solidFill>
              </a:rPr>
              <a:t>：“我以为</a:t>
            </a:r>
            <a:r>
              <a:rPr lang="en-US" altLang="zh-CN" dirty="0" smtClean="0">
                <a:solidFill>
                  <a:schemeClr val="tx2"/>
                </a:solidFill>
              </a:rPr>
              <a:t>……” </a:t>
            </a:r>
            <a:r>
              <a:rPr lang="zh-CN" altLang="zh-CN" dirty="0" smtClean="0">
                <a:solidFill>
                  <a:schemeClr val="tx2"/>
                </a:solidFill>
              </a:rPr>
              <a:t>我们可以原谅错误</a:t>
            </a:r>
            <a:r>
              <a:rPr lang="zh-CN" altLang="en-US" dirty="0" smtClean="0">
                <a:solidFill>
                  <a:schemeClr val="tx2"/>
                </a:solidFill>
              </a:rPr>
              <a:t>，不可以说“我以为</a:t>
            </a:r>
            <a:r>
              <a:rPr lang="en-US" altLang="zh-CN" dirty="0" smtClean="0">
                <a:solidFill>
                  <a:schemeClr val="tx2"/>
                </a:solidFill>
              </a:rPr>
              <a:t>……”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tx2"/>
                </a:solidFill>
              </a:rPr>
              <a:t>世界上有两种人，一种人在那里不断的表现，另一种人在不断的辩解。（特别是国内）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tx2"/>
                </a:solidFill>
              </a:rPr>
              <a:t>特别是</a:t>
            </a:r>
            <a:r>
              <a:rPr lang="zh-CN" altLang="zh-CN" dirty="0" smtClean="0">
                <a:solidFill>
                  <a:schemeClr val="tx2"/>
                </a:solidFill>
              </a:rPr>
              <a:t>做主管的</a:t>
            </a:r>
            <a:r>
              <a:rPr lang="zh-CN" altLang="en-US" dirty="0" smtClean="0">
                <a:solidFill>
                  <a:schemeClr val="tx2"/>
                </a:solidFill>
              </a:rPr>
              <a:t>，一定要负起责任，在老板面前，一肩挑起。这是我的错，这是我们的错。</a:t>
            </a:r>
          </a:p>
          <a:p>
            <a:pPr>
              <a:defRPr/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en-US" i="1" dirty="0" smtClean="0">
              <a:latin typeface="宋体" pitchFamily="2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tx2"/>
                </a:solidFill>
              </a:rPr>
              <a:t>在麻烦你的老板之前，有没有问过“我有没有负起我的责任？”</a:t>
            </a:r>
          </a:p>
          <a:p>
            <a:pPr>
              <a:defRPr/>
            </a:pPr>
            <a:r>
              <a:rPr lang="zh-CN" altLang="en-US" i="1" dirty="0" smtClean="0">
                <a:latin typeface="宋体" pitchFamily="2" charset="-122"/>
              </a:rPr>
              <a:t>   </a:t>
            </a:r>
            <a:r>
              <a:rPr lang="en-US" altLang="zh-CN" i="1" dirty="0" smtClean="0">
                <a:latin typeface="宋体" pitchFamily="2" charset="-122"/>
              </a:rPr>
              <a:t>- </a:t>
            </a:r>
            <a:r>
              <a:rPr lang="zh-CN" altLang="en-US" i="1" dirty="0" smtClean="0">
                <a:latin typeface="宋体" pitchFamily="2" charset="-122"/>
              </a:rPr>
              <a:t>中国小皇帝娇生惯养；美国妈妈教育孩子</a:t>
            </a:r>
          </a:p>
          <a:p>
            <a:pPr>
              <a:defRPr/>
            </a:pPr>
            <a:r>
              <a:rPr lang="zh-CN" altLang="en-US" i="1" dirty="0" smtClean="0">
                <a:latin typeface="宋体" pitchFamily="2" charset="-122"/>
              </a:rPr>
              <a:t>   </a:t>
            </a:r>
            <a:r>
              <a:rPr lang="en-US" altLang="zh-CN" i="1" dirty="0" smtClean="0">
                <a:latin typeface="宋体" pitchFamily="2" charset="-122"/>
              </a:rPr>
              <a:t>- </a:t>
            </a:r>
            <a:r>
              <a:rPr lang="zh-CN" altLang="en-US" i="1" dirty="0" smtClean="0">
                <a:latin typeface="宋体" pitchFamily="2" charset="-122"/>
              </a:rPr>
              <a:t>杜鲁门总统</a:t>
            </a:r>
            <a:r>
              <a:rPr lang="zh-CN" altLang="en-US" i="1" dirty="0" smtClean="0">
                <a:latin typeface="Times New Roman"/>
              </a:rPr>
              <a:t>“</a:t>
            </a:r>
            <a:r>
              <a:rPr lang="en-US" altLang="zh-CN" i="1" dirty="0" smtClean="0">
                <a:latin typeface="宋体" pitchFamily="2" charset="-122"/>
              </a:rPr>
              <a:t>Bucket Stop here</a:t>
            </a:r>
            <a:r>
              <a:rPr lang="en-US" altLang="zh-CN" i="1" dirty="0" smtClean="0">
                <a:latin typeface="Times New Roman"/>
              </a:rPr>
              <a:t>”</a:t>
            </a:r>
            <a:endParaRPr lang="en-US" altLang="zh-CN" dirty="0" smtClean="0"/>
          </a:p>
          <a:p>
            <a:pPr>
              <a:defRPr/>
            </a:pPr>
            <a:r>
              <a:rPr lang="zh-CN" altLang="zh-CN" dirty="0" smtClean="0"/>
              <a:t>聚人散，财散人聚。</a:t>
            </a:r>
            <a:r>
              <a:rPr lang="en-US" altLang="zh-CN" dirty="0" smtClean="0"/>
              <a:t> </a:t>
            </a: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细心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 </a:t>
            </a:r>
            <a:r>
              <a:rPr lang="zh-CN" altLang="en-US" dirty="0" smtClean="0"/>
              <a:t>细化工作 步骤清晰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 1.</a:t>
            </a:r>
            <a:r>
              <a:rPr lang="zh-CN" altLang="en-US" dirty="0" smtClean="0"/>
              <a:t>知道自己要什么， 跟大家的区别是社么， 每个阶层有多少区别， 每个阶层怎么去努力。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 2.IPHONE </a:t>
            </a:r>
            <a:r>
              <a:rPr lang="zh-CN" altLang="en-US" dirty="0" smtClean="0"/>
              <a:t> 各个地方 都完美，精益求精</a:t>
            </a:r>
            <a:endParaRPr lang="en-US" altLang="zh-CN" dirty="0" smtClean="0"/>
          </a:p>
          <a:p>
            <a:pPr>
              <a:defRPr/>
            </a:pPr>
            <a:r>
              <a:rPr lang="zh-CN" altLang="en-US" b="1" dirty="0" smtClean="0"/>
              <a:t>  乔布斯 典型人物</a:t>
            </a:r>
            <a:endParaRPr lang="en-US" altLang="zh-CN" b="1" dirty="0" smtClean="0"/>
          </a:p>
          <a:p>
            <a:pPr>
              <a:defRPr/>
            </a:pPr>
            <a:r>
              <a:rPr lang="zh-CN" altLang="zh-CN" dirty="0" smtClean="0"/>
              <a:t>第一，对身边所发生的事情，要常常思考它们的因果关系。</a:t>
            </a:r>
          </a:p>
          <a:p>
            <a:pPr>
              <a:defRPr/>
            </a:pPr>
            <a:r>
              <a:rPr lang="zh-CN" altLang="zh-CN" dirty="0" smtClean="0"/>
              <a:t>　　听说现在有个新观念叫做农业学韩国。中国以农立国，是世界上数一数二的农业大国，很久以来，农业就很受别国关注，是被学习的。怎么要反过来向韩国学习呢？　　我请教你，这中间的症结在哪里？有很多问题其实根本不用到韩国去，想想问题的原因，我们自己就可以解决。</a:t>
            </a:r>
          </a:p>
          <a:p>
            <a:pPr>
              <a:defRPr/>
            </a:pPr>
            <a:r>
              <a:rPr lang="zh-CN" altLang="zh-CN" dirty="0" smtClean="0"/>
              <a:t>　　在中国的社会里，老百姓种石榴、杨桃、芒果、桂圆等，那么我请教你一个问题，你的水果是被谁出口了？韩国规定，出口水果的必须是水果商，这个水果商就是水果的种植者。所以对比看来，我们就知道我们国家农民贫穷的原因，是他们只负责生产而不销售。</a:t>
            </a:r>
          </a:p>
          <a:p>
            <a:pPr>
              <a:defRPr/>
            </a:pPr>
            <a:r>
              <a:rPr lang="zh-CN" altLang="zh-CN" dirty="0" smtClean="0"/>
              <a:t>　　第二，对于做不到位的执行问题，要挖掘它们的症结所在。</a:t>
            </a:r>
          </a:p>
          <a:p>
            <a:pPr>
              <a:defRPr/>
            </a:pPr>
            <a:r>
              <a:rPr lang="zh-CN" altLang="zh-CN" dirty="0" smtClean="0"/>
              <a:t>　　第三，对于习以为常的做事方法，要有改进或优化的建议。</a:t>
            </a:r>
          </a:p>
          <a:p>
            <a:pPr>
              <a:defRPr/>
            </a:pPr>
            <a:r>
              <a:rPr lang="zh-CN" altLang="zh-CN" dirty="0" smtClean="0"/>
              <a:t>　　第四，做什么事情都要养成有条不紊和井然有序的习惯。　　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    </a:t>
            </a:r>
            <a:r>
              <a:rPr lang="zh-CN" altLang="zh-CN" dirty="0" smtClean="0"/>
              <a:t>第五，经常去找几个别人看不出来的毛病或弊端。</a:t>
            </a:r>
          </a:p>
          <a:p>
            <a:pPr>
              <a:defRPr/>
            </a:pPr>
            <a:r>
              <a:rPr lang="zh-CN" altLang="zh-CN" dirty="0" smtClean="0"/>
              <a:t>　　第六，自己要随时随地对不足的地方补位。</a:t>
            </a:r>
          </a:p>
          <a:p>
            <a:pPr>
              <a:defRPr/>
            </a:pPr>
            <a:r>
              <a:rPr lang="zh-CN" altLang="zh-CN" dirty="0" smtClean="0"/>
              <a:t>　　一个老板总有做不到的事情，有看不到的时候，你作为一个细心、有潜质的中层、下属，你就要补位，为老板把事情办妥，培养自己的领袖气质。大家都在做的事情，你也做，这没有什么了不起，你就去补老板的位，为他解除后顾之忧，体现你的细心，老板一定会信任你。</a:t>
            </a:r>
          </a:p>
          <a:p>
            <a:pPr>
              <a:defRPr/>
            </a:pPr>
            <a:r>
              <a:rPr lang="en-US" altLang="zh-CN" dirty="0" smtClean="0"/>
              <a:t> </a:t>
            </a:r>
          </a:p>
          <a:p>
            <a:pPr>
              <a:defRPr/>
            </a:pPr>
            <a:r>
              <a:rPr lang="zh-CN" altLang="zh-CN" dirty="0" smtClean="0"/>
              <a:t>诚信</a:t>
            </a:r>
            <a:r>
              <a:rPr lang="en-US" altLang="zh-CN" dirty="0" smtClean="0"/>
              <a:t>  EQ</a:t>
            </a:r>
          </a:p>
          <a:p>
            <a:pPr>
              <a:defRPr/>
            </a:pPr>
            <a:r>
              <a:rPr lang="zh-CN" altLang="zh-CN" dirty="0" smtClean="0"/>
              <a:t>　第一，做不到的事情不要说，不管对谁。说了，就努力做到。很多时候，我们不经心的一句话，感觉做不做无所谓。习惯养成以后，做什么事情都不会诚信。其实很多妈妈们讲话也是很随便的。</a:t>
            </a:r>
            <a:endParaRPr lang="en-US" altLang="zh-CN" dirty="0" smtClean="0"/>
          </a:p>
          <a:p>
            <a:pPr>
              <a:defRPr/>
            </a:pPr>
            <a:r>
              <a:rPr lang="zh-CN" altLang="zh-CN" dirty="0" smtClean="0"/>
              <a:t>小玉，明年过生日的时候，妈妈给你买个很棒的泰迪熊。你把这个话小心地记在记事本上，要不压在玻璃板下，明年在她生日的时候，就一定给她买来。</a:t>
            </a:r>
            <a:endParaRPr lang="en-US" altLang="zh-CN" dirty="0" smtClean="0"/>
          </a:p>
          <a:p>
            <a:pPr>
              <a:defRPr/>
            </a:pPr>
            <a:r>
              <a:rPr lang="zh-CN" altLang="zh-CN" dirty="0" smtClean="0"/>
              <a:t>你大概忘记了，你女儿连做梦都梦到这个事情。说到就要做到，是一个人的习惯，习惯了，你就是个非常诚信的人。</a:t>
            </a:r>
          </a:p>
          <a:p>
            <a:pPr>
              <a:defRPr/>
            </a:pPr>
            <a:r>
              <a:rPr lang="en-US" altLang="zh-CN" dirty="0" smtClean="0"/>
              <a:t>   </a:t>
            </a:r>
          </a:p>
          <a:p>
            <a:pPr>
              <a:defRPr/>
            </a:pPr>
            <a:r>
              <a:rPr lang="en-US" altLang="zh-CN" dirty="0" smtClean="0"/>
              <a:t>2 .</a:t>
            </a:r>
            <a:r>
              <a:rPr lang="zh-CN" altLang="zh-CN" dirty="0" smtClean="0"/>
              <a:t>耍弄小聪明是从诚信到不诚信的过渡。一个人要显露他的大智慧，不要卖弄小聪明。卖弄多了，一个人就会变得不诚信。</a:t>
            </a: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3.</a:t>
            </a:r>
            <a:r>
              <a:rPr lang="zh-CN" altLang="zh-CN" dirty="0" smtClean="0"/>
              <a:t>算一下产品或服务的诚信代价，那就是品牌成本。任何品牌都是靠诚信积累起来的。上海有个荣庆物流公司，公司总经理张卓说过一句话，诚实和信誉比生命还重要。他在公司里定了这么个规定，货物延误一天，赔</a:t>
            </a:r>
            <a:r>
              <a:rPr lang="en-US" altLang="zh-CN" dirty="0" smtClean="0"/>
              <a:t>5</a:t>
            </a:r>
            <a:r>
              <a:rPr lang="zh-CN" altLang="zh-CN" dirty="0" smtClean="0"/>
              <a:t>％；延误两天，赔</a:t>
            </a:r>
            <a:r>
              <a:rPr lang="en-US" altLang="zh-CN" dirty="0" smtClean="0"/>
              <a:t>10</a:t>
            </a:r>
            <a:r>
              <a:rPr lang="zh-CN" altLang="zh-CN" dirty="0" smtClean="0"/>
              <a:t>％；延误三天，赔</a:t>
            </a:r>
            <a:r>
              <a:rPr lang="en-US" altLang="zh-CN" dirty="0" smtClean="0"/>
              <a:t>15</a:t>
            </a:r>
            <a:r>
              <a:rPr lang="zh-CN" altLang="zh-CN" dirty="0" smtClean="0"/>
              <a:t>％，延误二十天，就是免费了。张卓这句话讲完以后，听说赔了一百多万。但是从那以后，他的生意就越来越好，别人也对他的公司越来越信任。</a:t>
            </a: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4.</a:t>
            </a:r>
            <a:r>
              <a:rPr lang="zh-CN" altLang="en-US" dirty="0" smtClean="0"/>
              <a:t> 有人拿着</a:t>
            </a:r>
            <a:r>
              <a:rPr lang="en-US" altLang="zh-CN" dirty="0" smtClean="0"/>
              <a:t>MIKE </a:t>
            </a:r>
            <a:r>
              <a:rPr lang="zh-CN" altLang="en-US" dirty="0" smtClean="0"/>
              <a:t>的公开课内容做宣传 乱发邮件做宣传。 诚信？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胆识：</a:t>
            </a:r>
            <a:endParaRPr lang="en-US" altLang="zh-CN" dirty="0" smtClean="0"/>
          </a:p>
          <a:p>
            <a:pPr>
              <a:defRPr/>
            </a:pPr>
            <a:r>
              <a:rPr lang="zh-CN" altLang="zh-CN" dirty="0" smtClean="0"/>
              <a:t>一个人有胆识，外在表现就是强势、果断、冒险。有胆识的人在需要力排众议的时候，不会瞻前顾后。有胆识的人，发现百年难得一遇的机会，不会犹豫不决。</a:t>
            </a:r>
            <a:endParaRPr lang="en-US" altLang="zh-CN" dirty="0" smtClean="0"/>
          </a:p>
          <a:p>
            <a:pPr>
              <a:defRPr/>
            </a:pPr>
            <a:r>
              <a:rPr lang="zh-CN" altLang="zh-CN" dirty="0" smtClean="0"/>
              <a:t>我给各位提个建议，有儿子的，小学三年级以后，就不要常常牵他的手，很多妈妈喜欢牵儿子的手，这个儿子很快就没有胆子了。在外国，我看到小孩摔跤，父母都是不扶的。</a:t>
            </a:r>
          </a:p>
          <a:p>
            <a:pPr>
              <a:defRPr/>
            </a:pPr>
            <a:r>
              <a:rPr lang="zh-CN" altLang="zh-CN" dirty="0" smtClean="0"/>
              <a:t>　　温州人很聪明，很勤劳，这个我们有目共睹，但是温州人生意做得成功，原因是他们第一批下海。他们是胆子大的中国人的代表，他们跳下去快，抢到的机会多，胆子也越来越大。温州人跳下去以后就没有机会了吗？一定还有。</a:t>
            </a:r>
          </a:p>
          <a:p>
            <a:pPr>
              <a:defRPr/>
            </a:pPr>
            <a:r>
              <a:rPr lang="en-US" altLang="zh-CN" dirty="0" smtClean="0"/>
              <a:t> </a:t>
            </a:r>
            <a:r>
              <a:rPr lang="zh-CN" altLang="zh-CN" dirty="0" smtClean="0"/>
              <a:t>　　</a:t>
            </a: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大度：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zh-CN" dirty="0" smtClean="0"/>
              <a:t>在中国，与马云一样，懂</a:t>
            </a:r>
            <a:r>
              <a:rPr lang="en-US" altLang="zh-CN" dirty="0" smtClean="0"/>
              <a:t>IT</a:t>
            </a:r>
            <a:r>
              <a:rPr lang="zh-CN" altLang="zh-CN" dirty="0" smtClean="0"/>
              <a:t>、有能力的人肯定有许多，会搞鲜奶的也绝不可能只有牛根生，而上面的这两个回答说明了他们为什么会成功。阿里巴巴的马云和蒙牛的牛根生都具备同一种领袖性格</a:t>
            </a:r>
            <a:r>
              <a:rPr lang="en-US" altLang="zh-CN" dirty="0" smtClean="0"/>
              <a:t>--</a:t>
            </a:r>
            <a:r>
              <a:rPr lang="zh-CN" altLang="zh-CN" dirty="0" smtClean="0"/>
              <a:t>大度。他们心中一定很清楚，靠自己一个人是不可能成功的。牛根生经常讲的一句话就是</a:t>
            </a:r>
            <a:r>
              <a:rPr lang="en-US" altLang="zh-CN" dirty="0" smtClean="0"/>
              <a:t> </a:t>
            </a:r>
            <a:r>
              <a:rPr lang="zh-CN" altLang="en-US" dirty="0" smtClean="0"/>
              <a:t>财散人聚  财聚人散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主管</a:t>
            </a:r>
            <a:endParaRPr lang="en-US" altLang="zh-CN" dirty="0" smtClean="0"/>
          </a:p>
          <a:p>
            <a:pPr>
              <a:defRPr/>
            </a:pPr>
            <a:r>
              <a:rPr lang="zh-CN" altLang="zh-CN" dirty="0" smtClean="0"/>
              <a:t>　</a:t>
            </a:r>
            <a:r>
              <a:rPr lang="en-US" altLang="zh-CN" dirty="0" smtClean="0"/>
              <a:t>   </a:t>
            </a:r>
            <a:r>
              <a:rPr lang="zh-CN" altLang="zh-CN" dirty="0" smtClean="0"/>
              <a:t>第一，不是职员有想法了，非要到你的面前来说，或者开会的时候让他站起来报告，你应该想出一些其他方法，探听他们的声音和意见。</a:t>
            </a:r>
          </a:p>
          <a:p>
            <a:pPr>
              <a:defRPr/>
            </a:pPr>
            <a:r>
              <a:rPr lang="zh-CN" altLang="zh-CN" dirty="0" smtClean="0"/>
              <a:t>　　第二，一个公司对意见的采纳，不是只针对自己公司的员工，供应商、渠道商、经销商，甚至是客户都应该对你表达不同的意见。</a:t>
            </a:r>
          </a:p>
          <a:p>
            <a:pPr>
              <a:defRPr/>
            </a:pPr>
            <a:r>
              <a:rPr lang="zh-CN" altLang="zh-CN" dirty="0" smtClean="0"/>
              <a:t>　　第三，对任何意见都要反馈给对方，你将采取什么做法，必须让他知道。这个才叫做真正采纳人家的意见。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 </a:t>
            </a:r>
            <a:r>
              <a:rPr lang="zh-CN" altLang="zh-CN" dirty="0" smtClean="0"/>
              <a:t>　　</a:t>
            </a:r>
            <a:r>
              <a:rPr lang="en-US" altLang="zh-CN" dirty="0" smtClean="0"/>
              <a:t>     </a:t>
            </a:r>
            <a:r>
              <a:rPr lang="zh-CN" altLang="zh-CN" dirty="0" smtClean="0"/>
              <a:t>第四个层次：综合魅力</a:t>
            </a:r>
          </a:p>
          <a:p>
            <a:pPr>
              <a:defRPr/>
            </a:pPr>
            <a:r>
              <a:rPr lang="en-US" altLang="zh-CN" dirty="0" smtClean="0"/>
              <a:t>      </a:t>
            </a:r>
            <a:r>
              <a:rPr lang="zh-CN" altLang="zh-CN" dirty="0" smtClean="0"/>
              <a:t>　　第三个层次：从内涵到人格</a:t>
            </a:r>
            <a:endParaRPr lang="en-US" altLang="zh-CN" dirty="0" smtClean="0"/>
          </a:p>
          <a:p>
            <a:pPr>
              <a:defRPr/>
            </a:pPr>
            <a:r>
              <a:rPr lang="zh-CN" altLang="zh-CN" dirty="0" smtClean="0"/>
              <a:t>霍教授说，一个领导的魅力，除了表现在形象和能力上，更重要的是人格，也就是怎么做人：“本钱不是资金，而是你自己。”要做到让人对你死心塌地，人格魅力十分重要。就算失去了一切，只要有你这个人在，就能吸引人才来到你身边，从头开始。</a:t>
            </a:r>
            <a:endParaRPr lang="en-US" altLang="zh-CN" dirty="0" smtClean="0"/>
          </a:p>
          <a:p>
            <a:pPr>
              <a:defRPr/>
            </a:pPr>
            <a:r>
              <a:rPr lang="zh-CN" altLang="zh-CN" dirty="0" smtClean="0"/>
              <a:t>做了事情，不要把所有的功劳都揽在自己身上，而要把功劳还给大家，这也就是老子所说的“为而不有，功成不居，唯其不居，是以不去”。也就是孔子说的礼让，把功劳礼让出去，你反而能够成功。因为领袖要能付出才能得到下属的心，才能取得更大的成果，这就是“谦”的含义。</a:t>
            </a:r>
          </a:p>
          <a:p>
            <a:pPr>
              <a:defRPr/>
            </a:pPr>
            <a:r>
              <a:rPr lang="en-US" altLang="zh-CN" dirty="0" smtClean="0"/>
              <a:t>      </a:t>
            </a:r>
            <a:r>
              <a:rPr lang="zh-CN" altLang="zh-CN" dirty="0" smtClean="0"/>
              <a:t>　　第二个层次：从气质到内涵</a:t>
            </a:r>
            <a:endParaRPr lang="en-US" altLang="zh-CN" dirty="0" smtClean="0"/>
          </a:p>
          <a:p>
            <a:pPr>
              <a:defRPr/>
            </a:pPr>
            <a:r>
              <a:rPr lang="zh-CN" altLang="zh-CN" dirty="0" smtClean="0"/>
              <a:t>如果光有外在的吸引力，只能让人迷惑，却无法留住人才。领袖必须要有真才实干，展现了你的眼光、判断、学问、口才以及创造，才能使人心悦诚服。由外及内，即是从气质上升到内涵。</a:t>
            </a:r>
          </a:p>
          <a:p>
            <a:pPr>
              <a:defRPr/>
            </a:pPr>
            <a:r>
              <a:rPr lang="en-US" altLang="zh-CN" dirty="0" smtClean="0"/>
              <a:t> </a:t>
            </a:r>
            <a:r>
              <a:rPr lang="zh-CN" altLang="zh-CN" dirty="0" smtClean="0"/>
              <a:t>　　第一个层次：从形象到气质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60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30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图片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1472" y="2571744"/>
            <a:ext cx="7886728" cy="1028706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71670" y="3886200"/>
            <a:ext cx="4786346" cy="614370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95000"/>
                    <a:lumOff val="5000"/>
                  </a:schemeClr>
                </a:solidFill>
                <a:latin typeface="黑体" pitchFamily="2" charset="-122"/>
                <a:ea typeface="黑体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zuoyou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1025" y="6096000"/>
            <a:ext cx="9429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5" descr="zhiliangtongbao.g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2438" y="0"/>
            <a:ext cx="1071562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片1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52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239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7" name="图片 6" descr="3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571625" y="0"/>
            <a:ext cx="3733800" cy="928688"/>
          </a:xfrm>
          <a:prstGeom prst="rect">
            <a:avLst/>
          </a:prstGeom>
          <a:ln>
            <a:noFill/>
          </a:ln>
          <a:effectLst>
            <a:outerShdw blurRad="774700" dist="1485900" dir="1476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8794" y="928670"/>
            <a:ext cx="6758006" cy="654032"/>
          </a:xfrm>
        </p:spPr>
        <p:txBody>
          <a:bodyPr/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8794" y="1785926"/>
            <a:ext cx="6786610" cy="428628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1928813" y="274638"/>
            <a:ext cx="6757987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928813" y="1357313"/>
            <a:ext cx="675798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2052" name="图片 6" descr="图片1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52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.51job.com/job/48526276,c.html" TargetMode="External"/><Relationship Id="rId2" Type="http://schemas.openxmlformats.org/officeDocument/2006/relationships/hyperlink" Target="http://jobview.chinahr.com/Performance-Testing-Engineer-%e6%80%a7%e8%83%bd%e6%b5%8b%e8%af%95%e5%b7%a5%e7%a8%8b%e5%b8%88-%e5%b7%a5%e4%bd%9c-%e4%b8%8a%e6%b5%b7%e5%b8%82-%e4%b8%8a%e6%b5%b7%e5%b8%82-%e4%b8%ad%e5%9b%bd%e5%a4%a7%e9%99%86-11078432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obview.chinahr.com/%e6%80%a7%e8%83%bd%e6%b5%8b%e8%af%95%e5%b7%a5%e7%a8%8b%e5%b8%88-%e5%b7%a5%e4%bd%9c-%e6%9d%ad%e5%b7%9e%e5%b8%82-%e6%b5%99%e6%b1%9f%e7%9c%81-%e4%b8%ad%e5%9b%bd%e5%a4%a7%e9%99%86-3180379.aspx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adtrainning.com/bbs/dispbbs.asp?boardid=8&amp;Id=9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jpe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ctrTitle"/>
          </p:nvPr>
        </p:nvSpPr>
        <p:spPr>
          <a:xfrm>
            <a:off x="611560" y="1340768"/>
            <a:ext cx="7886700" cy="4203898"/>
          </a:xfrm>
        </p:spPr>
        <p:txBody>
          <a:bodyPr/>
          <a:lstStyle/>
          <a:p>
            <a:r>
              <a:rPr lang="en-US" altLang="zh-CN" sz="6600" b="1" dirty="0" smtClean="0">
                <a:solidFill>
                  <a:srgbClr val="00B0F0"/>
                </a:solidFill>
                <a:latin typeface="方正姚体" pitchFamily="2" charset="-122"/>
                <a:ea typeface="方正姚体" pitchFamily="2" charset="-122"/>
              </a:rPr>
              <a:t>ROAD TRAINNING</a:t>
            </a:r>
            <a:r>
              <a:rPr lang="en-US" altLang="zh-CN" sz="5400" b="1" dirty="0" smtClean="0">
                <a:latin typeface="方正姚体" pitchFamily="2" charset="-122"/>
                <a:ea typeface="方正姚体" pitchFamily="2" charset="-122"/>
              </a:rPr>
              <a:t/>
            </a:r>
            <a:br>
              <a:rPr lang="en-US" altLang="zh-CN" sz="5400" b="1" dirty="0" smtClean="0">
                <a:latin typeface="方正姚体" pitchFamily="2" charset="-122"/>
                <a:ea typeface="方正姚体" pitchFamily="2" charset="-122"/>
              </a:rPr>
            </a:br>
            <a:r>
              <a:rPr lang="zh-CN" altLang="en-US" sz="5400" b="1" dirty="0" smtClean="0">
                <a:latin typeface="方正姚体" pitchFamily="2" charset="-122"/>
                <a:ea typeface="方正姚体" pitchFamily="2" charset="-122"/>
              </a:rPr>
              <a:t>测试</a:t>
            </a:r>
            <a:r>
              <a:rPr lang="en-US" altLang="zh-CN" sz="5400" b="1" dirty="0" smtClean="0">
                <a:latin typeface="方正姚体" pitchFamily="2" charset="-122"/>
                <a:ea typeface="方正姚体" pitchFamily="2" charset="-122"/>
              </a:rPr>
              <a:t>-</a:t>
            </a:r>
            <a:r>
              <a:rPr lang="zh-CN" altLang="en-US" sz="5400" b="1" dirty="0" smtClean="0">
                <a:latin typeface="方正姚体" pitchFamily="2" charset="-122"/>
                <a:ea typeface="方正姚体" pitchFamily="2" charset="-122"/>
              </a:rPr>
              <a:t>性能之路</a:t>
            </a:r>
            <a:r>
              <a:rPr lang="en-US" altLang="zh-CN" sz="5400" b="1" dirty="0" smtClean="0">
                <a:latin typeface="方正姚体" pitchFamily="2" charset="-122"/>
                <a:ea typeface="方正姚体" pitchFamily="2" charset="-122"/>
              </a:rPr>
              <a:t/>
            </a:r>
            <a:br>
              <a:rPr lang="en-US" altLang="zh-CN" sz="5400" b="1" dirty="0" smtClean="0">
                <a:latin typeface="方正姚体" pitchFamily="2" charset="-122"/>
                <a:ea typeface="方正姚体" pitchFamily="2" charset="-122"/>
              </a:rPr>
            </a:br>
            <a:r>
              <a:rPr lang="zh-CN" altLang="en-US" sz="5400" b="1" dirty="0" smtClean="0">
                <a:latin typeface="方正姚体" pitchFamily="2" charset="-122"/>
                <a:ea typeface="方正姚体" pitchFamily="2" charset="-122"/>
              </a:rPr>
              <a:t>薪酬提升</a:t>
            </a:r>
            <a:r>
              <a:rPr lang="en-US" altLang="zh-CN" sz="5400" b="1" dirty="0" smtClean="0">
                <a:latin typeface="方正姚体" pitchFamily="2" charset="-122"/>
                <a:ea typeface="方正姚体" pitchFamily="2" charset="-122"/>
              </a:rPr>
              <a:t/>
            </a:r>
            <a:br>
              <a:rPr lang="en-US" altLang="zh-CN" sz="5400" b="1" dirty="0" smtClean="0">
                <a:latin typeface="方正姚体" pitchFamily="2" charset="-122"/>
                <a:ea typeface="方正姚体" pitchFamily="2" charset="-122"/>
              </a:rPr>
            </a:br>
            <a:r>
              <a:rPr lang="en-US" altLang="zh-CN" sz="3300" b="1" dirty="0" smtClean="0">
                <a:latin typeface="方正姚体" pitchFamily="2" charset="-122"/>
                <a:ea typeface="方正姚体" pitchFamily="2" charset="-122"/>
              </a:rPr>
              <a:t>MIKE</a:t>
            </a:r>
            <a:br>
              <a:rPr lang="en-US" altLang="zh-CN" sz="3300" b="1" dirty="0" smtClean="0">
                <a:latin typeface="方正姚体" pitchFamily="2" charset="-122"/>
                <a:ea typeface="方正姚体" pitchFamily="2" charset="-122"/>
              </a:rPr>
            </a:br>
            <a:r>
              <a:rPr lang="en-US" altLang="zh-CN" sz="3300" b="1" dirty="0">
                <a:latin typeface="方正姚体" pitchFamily="2" charset="-122"/>
                <a:ea typeface="方正姚体" pitchFamily="2" charset="-122"/>
              </a:rPr>
              <a:t/>
            </a:r>
            <a:br>
              <a:rPr lang="en-US" altLang="zh-CN" sz="3300" b="1" dirty="0">
                <a:latin typeface="方正姚体" pitchFamily="2" charset="-122"/>
                <a:ea typeface="方正姚体" pitchFamily="2" charset="-122"/>
              </a:rPr>
            </a:br>
            <a:r>
              <a:rPr lang="en-US" altLang="zh-CN" b="1" dirty="0">
                <a:latin typeface="方正姚体" pitchFamily="2" charset="-122"/>
                <a:ea typeface="方正姚体" pitchFamily="2" charset="-122"/>
              </a:rPr>
              <a:t>www.roadtrainning.com</a:t>
            </a:r>
            <a:br>
              <a:rPr lang="en-US" altLang="zh-CN" b="1" dirty="0">
                <a:latin typeface="方正姚体" pitchFamily="2" charset="-122"/>
                <a:ea typeface="方正姚体" pitchFamily="2" charset="-122"/>
              </a:rPr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404664"/>
            <a:ext cx="6758006" cy="654032"/>
          </a:xfrm>
        </p:spPr>
        <p:txBody>
          <a:bodyPr/>
          <a:lstStyle/>
          <a:p>
            <a:r>
              <a:rPr lang="zh-CN" altLang="en-US" dirty="0" smtClean="0"/>
              <a:t>根性与商数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5656" y="1628800"/>
            <a:ext cx="6786610" cy="4286280"/>
          </a:xfrm>
        </p:spPr>
        <p:txBody>
          <a:bodyPr numCol="2">
            <a:normAutofit/>
          </a:bodyPr>
          <a:lstStyle/>
          <a:p>
            <a:r>
              <a:rPr lang="zh-CN" altLang="zh-CN" dirty="0" smtClean="0"/>
              <a:t>沉稳</a:t>
            </a:r>
            <a:endParaRPr lang="zh-CN" altLang="zh-CN" dirty="0"/>
          </a:p>
          <a:p>
            <a:r>
              <a:rPr lang="zh-CN" altLang="zh-CN" dirty="0"/>
              <a:t>积极</a:t>
            </a:r>
          </a:p>
          <a:p>
            <a:r>
              <a:rPr lang="zh-CN" altLang="zh-CN" dirty="0"/>
              <a:t>担当</a:t>
            </a:r>
            <a:endParaRPr lang="en-US" altLang="zh-CN" b="1" dirty="0" smtClean="0"/>
          </a:p>
          <a:p>
            <a:r>
              <a:rPr lang="zh-CN" altLang="zh-CN" dirty="0" smtClean="0"/>
              <a:t>细心</a:t>
            </a:r>
            <a:endParaRPr lang="en-US" altLang="zh-CN" dirty="0"/>
          </a:p>
          <a:p>
            <a:r>
              <a:rPr lang="zh-CN" altLang="zh-CN" dirty="0" smtClean="0"/>
              <a:t>诚信</a:t>
            </a:r>
            <a:endParaRPr lang="en-US" altLang="zh-CN" dirty="0" smtClean="0"/>
          </a:p>
          <a:p>
            <a:r>
              <a:rPr lang="zh-CN" altLang="zh-CN" dirty="0" smtClean="0"/>
              <a:t>胆识</a:t>
            </a:r>
            <a:endParaRPr lang="en-US" altLang="zh-CN" dirty="0" smtClean="0"/>
          </a:p>
          <a:p>
            <a:r>
              <a:rPr lang="zh-CN" altLang="zh-CN" dirty="0" smtClean="0"/>
              <a:t>大度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智商</a:t>
            </a:r>
            <a:endParaRPr lang="en-US" altLang="zh-CN" dirty="0"/>
          </a:p>
          <a:p>
            <a:r>
              <a:rPr lang="zh-CN" altLang="en-US" dirty="0"/>
              <a:t>情商</a:t>
            </a:r>
            <a:endParaRPr lang="en-US" altLang="zh-CN" dirty="0" smtClean="0"/>
          </a:p>
          <a:p>
            <a:r>
              <a:rPr lang="zh-CN" altLang="en-US" dirty="0" smtClean="0"/>
              <a:t>逆商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404664"/>
            <a:ext cx="6758006" cy="1178038"/>
          </a:xfrm>
        </p:spPr>
        <p:txBody>
          <a:bodyPr/>
          <a:lstStyle/>
          <a:p>
            <a:r>
              <a:rPr lang="zh-CN" altLang="en-US" dirty="0"/>
              <a:t>两个</a:t>
            </a:r>
            <a:r>
              <a:rPr lang="zh-CN" altLang="en-US" dirty="0" smtClean="0"/>
              <a:t>中心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1680" y="1772816"/>
            <a:ext cx="5688632" cy="4443406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 smtClean="0"/>
              <a:t>人际中心</a:t>
            </a:r>
            <a:endParaRPr lang="en-US" altLang="zh-CN" dirty="0" smtClean="0"/>
          </a:p>
          <a:p>
            <a:r>
              <a:rPr lang="zh-CN" altLang="en-US" dirty="0" smtClean="0"/>
              <a:t>技术中心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4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idx="1"/>
          </p:nvPr>
        </p:nvSpPr>
        <p:spPr>
          <a:xfrm>
            <a:off x="1928813" y="2852738"/>
            <a:ext cx="6786562" cy="3219450"/>
          </a:xfrm>
        </p:spPr>
        <p:txBody>
          <a:bodyPr/>
          <a:lstStyle/>
          <a:p>
            <a:r>
              <a:rPr lang="zh-CN" altLang="en-US" sz="4400" b="1" smtClean="0"/>
              <a:t>测试岗位技能掌握建议</a:t>
            </a:r>
            <a:endParaRPr lang="zh-CN" altLang="en-US" sz="4400" smtClean="0"/>
          </a:p>
        </p:txBody>
      </p:sp>
    </p:spTree>
    <p:extLst>
      <p:ext uri="{BB962C8B-B14F-4D97-AF65-F5344CB8AC3E}">
        <p14:creationId xmlns:p14="http://schemas.microsoft.com/office/powerpoint/2010/main" val="230750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827088" y="1785938"/>
            <a:ext cx="8316912" cy="42862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坚实的测试自动化技能积累</a:t>
            </a:r>
            <a:endParaRPr lang="en-US" altLang="zh-CN" dirty="0" smtClean="0"/>
          </a:p>
          <a:p>
            <a:pPr marL="514350" indent="-514350">
              <a:buFont typeface="Arial" charset="0"/>
              <a:buNone/>
              <a:defRPr/>
            </a:pPr>
            <a:r>
              <a:rPr lang="en-US" altLang="zh-CN" dirty="0" smtClean="0"/>
              <a:t>        P:  LR  </a:t>
            </a:r>
            <a:r>
              <a:rPr lang="en-US" altLang="zh-CN" dirty="0" err="1" smtClean="0"/>
              <a:t>Jmeter</a:t>
            </a:r>
            <a:r>
              <a:rPr lang="en-US" altLang="zh-CN" dirty="0" smtClean="0"/>
              <a:t>  etc     F  :  mobile  FA   QTP   Selenium</a:t>
            </a:r>
            <a:endParaRPr lang="zh-CN" altLang="en-US" dirty="0" smtClean="0"/>
          </a:p>
          <a:p>
            <a:pPr>
              <a:buFont typeface="Arial" charset="0"/>
              <a:buNone/>
              <a:defRPr/>
            </a:pPr>
            <a:r>
              <a:rPr lang="en-US" altLang="zh-CN" dirty="0" smtClean="0"/>
              <a:t>2. </a:t>
            </a:r>
            <a:r>
              <a:rPr lang="zh-CN" altLang="en-US" dirty="0" smtClean="0"/>
              <a:t>良好的视野和测试技术领域研究涉猎</a:t>
            </a:r>
          </a:p>
          <a:p>
            <a:pPr>
              <a:buFont typeface="Arial" charset="0"/>
              <a:buNone/>
              <a:defRPr/>
            </a:pPr>
            <a:r>
              <a:rPr lang="en-US" altLang="zh-CN" dirty="0" smtClean="0"/>
              <a:t>3. </a:t>
            </a:r>
            <a:r>
              <a:rPr lang="zh-CN" altLang="en-US" dirty="0" smtClean="0"/>
              <a:t>精通或熟练掌握</a:t>
            </a:r>
            <a:r>
              <a:rPr lang="en-US" altLang="zh-CN" dirty="0" smtClean="0"/>
              <a:t>OS/DB/</a:t>
            </a:r>
            <a:r>
              <a:rPr lang="zh-CN" altLang="en-US" dirty="0" smtClean="0"/>
              <a:t>网络基础知识</a:t>
            </a:r>
            <a:endParaRPr lang="en-US" altLang="zh-CN" dirty="0" smtClean="0"/>
          </a:p>
          <a:p>
            <a:pPr>
              <a:buFont typeface="Arial" charset="0"/>
              <a:buNone/>
              <a:defRPr/>
            </a:pPr>
            <a:r>
              <a:rPr lang="en-US" altLang="zh-CN" dirty="0" smtClean="0"/>
              <a:t>     windows    </a:t>
            </a:r>
            <a:r>
              <a:rPr lang="en-US" altLang="zh-CN" dirty="0" err="1" smtClean="0"/>
              <a:t>linux</a:t>
            </a:r>
            <a:r>
              <a:rPr lang="en-US" altLang="zh-CN" dirty="0" smtClean="0"/>
              <a:t>   </a:t>
            </a:r>
            <a:r>
              <a:rPr lang="en-US" altLang="zh-CN" dirty="0" err="1" smtClean="0"/>
              <a:t>unix</a:t>
            </a:r>
            <a:r>
              <a:rPr lang="en-US" altLang="zh-CN" dirty="0" smtClean="0"/>
              <a:t>     oracle </a:t>
            </a:r>
            <a:r>
              <a:rPr lang="en-US" altLang="zh-CN" dirty="0" err="1" smtClean="0"/>
              <a:t>jemeter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sqlserver</a:t>
            </a:r>
            <a:endParaRPr lang="zh-CN" altLang="en-US" dirty="0" smtClean="0"/>
          </a:p>
          <a:p>
            <a:pPr>
              <a:buFont typeface="Arial" charset="0"/>
              <a:buNone/>
              <a:defRPr/>
            </a:pPr>
            <a:r>
              <a:rPr lang="en-US" altLang="zh-CN" dirty="0" smtClean="0"/>
              <a:t>4. </a:t>
            </a:r>
            <a:r>
              <a:rPr lang="zh-CN" altLang="en-US" dirty="0" smtClean="0"/>
              <a:t>至少精通一门脚本开发语言</a:t>
            </a:r>
            <a:endParaRPr lang="en-US" altLang="zh-CN" dirty="0" smtClean="0"/>
          </a:p>
          <a:p>
            <a:pPr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JAVA   C</a:t>
            </a:r>
            <a:r>
              <a:rPr lang="en-US" altLang="zh-CN" dirty="0" smtClean="0"/>
              <a:t>  (PERL  PHYTHON    LUWA</a:t>
            </a:r>
            <a:r>
              <a:rPr lang="zh-CN" altLang="en-US" dirty="0" smtClean="0"/>
              <a:t>）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>
              <a:buFont typeface="Arial" charset="0"/>
              <a:buNone/>
              <a:defRPr/>
            </a:pPr>
            <a:r>
              <a:rPr lang="en-US" altLang="zh-CN" dirty="0" smtClean="0"/>
              <a:t>5. </a:t>
            </a:r>
            <a:r>
              <a:rPr lang="zh-CN" altLang="en-US" dirty="0" smtClean="0"/>
              <a:t>熟练掌握自己测试业务的相关开发技术</a:t>
            </a:r>
          </a:p>
          <a:p>
            <a:pPr>
              <a:buFont typeface="Arial" charset="0"/>
              <a:buNone/>
              <a:defRPr/>
            </a:pPr>
            <a:r>
              <a:rPr lang="zh-CN" altLang="en-US" dirty="0" smtClean="0"/>
              <a:t>和产品架构</a:t>
            </a:r>
            <a:endParaRPr lang="en-US" altLang="zh-CN" dirty="0" smtClean="0"/>
          </a:p>
          <a:p>
            <a:pPr>
              <a:buFont typeface="Arial" charset="0"/>
              <a:buNone/>
              <a:defRPr/>
            </a:pPr>
            <a:r>
              <a:rPr lang="en-US" altLang="zh-CN" dirty="0" smtClean="0"/>
              <a:t>6. </a:t>
            </a:r>
            <a:r>
              <a:rPr lang="zh-CN" altLang="en-US" dirty="0" smtClean="0"/>
              <a:t>流程推动</a:t>
            </a:r>
          </a:p>
        </p:txBody>
      </p:sp>
      <p:sp>
        <p:nvSpPr>
          <p:cNvPr id="17411" name="标题 3"/>
          <p:cNvSpPr>
            <a:spLocks noGrp="1"/>
          </p:cNvSpPr>
          <p:nvPr>
            <p:ph type="title"/>
          </p:nvPr>
        </p:nvSpPr>
        <p:spPr>
          <a:xfrm>
            <a:off x="1547664" y="332656"/>
            <a:ext cx="6757987" cy="654050"/>
          </a:xfrm>
        </p:spPr>
        <p:txBody>
          <a:bodyPr/>
          <a:lstStyle/>
          <a:p>
            <a:r>
              <a:rPr lang="zh-CN" altLang="en-US" b="1" dirty="0" smtClean="0"/>
              <a:t>优秀测试工程师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619672" y="260648"/>
            <a:ext cx="6757987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性能方面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招聘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619672" y="1340768"/>
            <a:ext cx="7200800" cy="4999484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掌握测试基本理论</a:t>
            </a:r>
            <a:endParaRPr lang="en-US" altLang="zh-CN" dirty="0" smtClean="0"/>
          </a:p>
          <a:p>
            <a:r>
              <a:rPr lang="zh-CN" altLang="en-US" dirty="0" smtClean="0"/>
              <a:t>掌握测试常用方法</a:t>
            </a:r>
            <a:endParaRPr lang="en-US" altLang="zh-CN" dirty="0" smtClean="0"/>
          </a:p>
          <a:p>
            <a:r>
              <a:rPr lang="zh-CN" altLang="en-US" dirty="0" smtClean="0"/>
              <a:t>熟悉一门语言</a:t>
            </a:r>
            <a:endParaRPr lang="en-US" altLang="zh-CN" dirty="0" smtClean="0"/>
          </a:p>
          <a:p>
            <a:r>
              <a:rPr lang="zh-CN" altLang="en-US" dirty="0" smtClean="0"/>
              <a:t>熟悉一种数据库</a:t>
            </a:r>
            <a:endParaRPr lang="en-US" altLang="zh-CN" dirty="0" smtClean="0"/>
          </a:p>
          <a:p>
            <a:r>
              <a:rPr lang="zh-CN" altLang="en-US" dirty="0" smtClean="0"/>
              <a:t>熟悉</a:t>
            </a:r>
            <a:r>
              <a:rPr lang="en-US" altLang="zh-CN" dirty="0" smtClean="0"/>
              <a:t>WEB </a:t>
            </a:r>
            <a:r>
              <a:rPr lang="zh-CN" altLang="en-US" dirty="0" smtClean="0"/>
              <a:t>服务器</a:t>
            </a:r>
            <a:endParaRPr lang="en-US" altLang="zh-CN" dirty="0" smtClean="0"/>
          </a:p>
          <a:p>
            <a:r>
              <a:rPr lang="zh-CN" altLang="en-US" dirty="0" smtClean="0"/>
              <a:t>熟悉网络协议（常见）</a:t>
            </a:r>
            <a:endParaRPr lang="en-US" altLang="zh-CN" dirty="0" smtClean="0"/>
          </a:p>
          <a:p>
            <a:r>
              <a:rPr lang="zh-CN" altLang="en-US" dirty="0" smtClean="0"/>
              <a:t>掌握性能测试基本理论</a:t>
            </a:r>
            <a:endParaRPr lang="en-US" altLang="zh-CN" dirty="0" smtClean="0"/>
          </a:p>
          <a:p>
            <a:r>
              <a:rPr lang="zh-CN" altLang="en-US" dirty="0" smtClean="0"/>
              <a:t>掌握</a:t>
            </a:r>
            <a:r>
              <a:rPr lang="en-US" altLang="zh-CN" dirty="0" smtClean="0"/>
              <a:t>1-2</a:t>
            </a:r>
            <a:r>
              <a:rPr lang="zh-CN" altLang="en-US" dirty="0" smtClean="0"/>
              <a:t>种性能测试工具</a:t>
            </a:r>
            <a:endParaRPr lang="en-US" altLang="zh-CN" dirty="0" smtClean="0"/>
          </a:p>
          <a:p>
            <a:r>
              <a:rPr lang="zh-CN" altLang="en-US" dirty="0" smtClean="0"/>
              <a:t>熟悉其他辅助工具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Arial" charset="0"/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91680" y="692696"/>
            <a:ext cx="6757987" cy="654050"/>
          </a:xfrm>
        </p:spPr>
        <p:txBody>
          <a:bodyPr/>
          <a:lstStyle/>
          <a:p>
            <a:r>
              <a:rPr lang="zh-CN" altLang="en-US" dirty="0" smtClean="0"/>
              <a:t>性能测试</a:t>
            </a:r>
            <a:r>
              <a:rPr lang="zh-CN" altLang="en-US" dirty="0"/>
              <a:t>模块</a:t>
            </a:r>
            <a:endParaRPr lang="zh-CN" altLang="en-US" dirty="0" smtClean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928813" y="1785938"/>
            <a:ext cx="6786562" cy="4286250"/>
          </a:xfrm>
        </p:spPr>
        <p:txBody>
          <a:bodyPr/>
          <a:lstStyle/>
          <a:p>
            <a:r>
              <a:rPr lang="zh-CN" altLang="en-US" dirty="0" smtClean="0"/>
              <a:t>工具入门</a:t>
            </a:r>
            <a:endParaRPr lang="en-US" altLang="zh-CN" dirty="0" smtClean="0"/>
          </a:p>
          <a:p>
            <a:r>
              <a:rPr lang="zh-CN" altLang="en-US" dirty="0" smtClean="0"/>
              <a:t>系统业务</a:t>
            </a:r>
            <a:endParaRPr lang="en-US" altLang="zh-CN" dirty="0" smtClean="0"/>
          </a:p>
          <a:p>
            <a:r>
              <a:rPr lang="zh-CN" altLang="en-US" dirty="0" smtClean="0"/>
              <a:t>性能需求</a:t>
            </a:r>
            <a:endParaRPr lang="en-US" altLang="zh-CN" dirty="0" smtClean="0"/>
          </a:p>
          <a:p>
            <a:r>
              <a:rPr lang="zh-CN" altLang="en-US" dirty="0" smtClean="0"/>
              <a:t>监控</a:t>
            </a:r>
            <a:endParaRPr lang="en-US" altLang="zh-CN" dirty="0" smtClean="0"/>
          </a:p>
          <a:p>
            <a:r>
              <a:rPr lang="zh-CN" altLang="en-US" dirty="0" smtClean="0"/>
              <a:t>调优</a:t>
            </a:r>
            <a:endParaRPr lang="en-US" altLang="zh-CN" dirty="0" smtClean="0"/>
          </a:p>
          <a:p>
            <a:r>
              <a:rPr lang="zh-CN" altLang="en-US" dirty="0" smtClean="0"/>
              <a:t>脚本开发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363851"/>
            <a:ext cx="72362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/>
              <a:t>性能测试工程师  </a:t>
            </a:r>
            <a:r>
              <a:rPr lang="en-US" altLang="zh-CN" sz="3200" b="1" dirty="0" smtClean="0"/>
              <a:t>JD</a:t>
            </a:r>
          </a:p>
          <a:p>
            <a:endParaRPr lang="en-US" altLang="zh-CN" sz="3200" b="1" dirty="0" smtClean="0"/>
          </a:p>
          <a:p>
            <a:endParaRPr lang="en-US" altLang="zh-CN" b="1" dirty="0"/>
          </a:p>
          <a:p>
            <a:r>
              <a:rPr lang="en-US" altLang="zh-CN" sz="2800" dirty="0" smtClean="0">
                <a:hlinkClick r:id="rId2" tooltip="安讯软件（上海）有限公司"/>
              </a:rPr>
              <a:t>1. </a:t>
            </a:r>
            <a:r>
              <a:rPr lang="zh-CN" altLang="en-US" sz="2800" dirty="0" smtClean="0">
                <a:hlinkClick r:id="rId3" tooltip="安讯软件（上海）有限公司"/>
              </a:rPr>
              <a:t>银行初级性能</a:t>
            </a:r>
            <a:r>
              <a:rPr lang="zh-CN" altLang="en-US" sz="2800" dirty="0" smtClean="0"/>
              <a:t>    </a:t>
            </a:r>
            <a:r>
              <a:rPr lang="en-US" altLang="zh-CN" sz="2800" dirty="0" smtClean="0"/>
              <a:t>1W </a:t>
            </a:r>
            <a:r>
              <a:rPr lang="zh-CN" altLang="en-US" sz="2800" dirty="0"/>
              <a:t>以下</a:t>
            </a:r>
            <a:endParaRPr lang="en-US" altLang="zh-CN" sz="2800" dirty="0" smtClean="0">
              <a:hlinkClick r:id="rId2" tooltip="安讯软件（上海）有限公司"/>
            </a:endParaRPr>
          </a:p>
          <a:p>
            <a:endParaRPr lang="en-US" altLang="zh-CN" sz="2800" dirty="0" smtClean="0">
              <a:hlinkClick r:id="rId2" tooltip="安讯软件（上海）有限公司"/>
            </a:endParaRPr>
          </a:p>
          <a:p>
            <a:r>
              <a:rPr lang="en-US" altLang="zh-CN" sz="2800" dirty="0" smtClean="0">
                <a:hlinkClick r:id="rId2" tooltip="安讯软件（上海）有限公司"/>
              </a:rPr>
              <a:t>2.</a:t>
            </a:r>
            <a:r>
              <a:rPr lang="zh-CN" altLang="en-US" sz="2800" dirty="0" smtClean="0">
                <a:hlinkClick r:id="rId2" tooltip="安讯软件（上海）有限公司"/>
              </a:rPr>
              <a:t>安讯软件（上海）有限公司 </a:t>
            </a:r>
            <a:r>
              <a:rPr lang="en-US" altLang="zh-CN" sz="2800" dirty="0" smtClean="0">
                <a:hlinkClick r:id="rId2" tooltip="安讯软件（上海）有限公司"/>
              </a:rPr>
              <a:t>,1W-1.5W</a:t>
            </a:r>
            <a:endParaRPr lang="en-US" altLang="zh-CN" sz="2800" dirty="0" smtClean="0"/>
          </a:p>
          <a:p>
            <a:endParaRPr lang="en-US" altLang="zh-CN" sz="2800" b="1" dirty="0" smtClean="0"/>
          </a:p>
          <a:p>
            <a:r>
              <a:rPr lang="en-US" altLang="zh-CN" sz="2800" b="1" dirty="0"/>
              <a:t>3</a:t>
            </a:r>
            <a:r>
              <a:rPr lang="en-US" altLang="zh-CN" sz="2800" b="1" dirty="0" smtClean="0"/>
              <a:t>.</a:t>
            </a:r>
            <a:r>
              <a:rPr lang="zh-CN" altLang="en-US" sz="2800" dirty="0" smtClean="0">
                <a:hlinkClick r:id="rId4" tooltip="上海锡科斯人力资源有限公司"/>
              </a:rPr>
              <a:t>上海锡科斯人力资源有限公司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1.5W- 2W</a:t>
            </a:r>
            <a:endParaRPr lang="en-US" altLang="zh-CN" sz="2800" b="1" dirty="0"/>
          </a:p>
          <a:p>
            <a:endParaRPr lang="zh-CN" altLang="en-US" b="1" dirty="0" smtClean="0"/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 </a:t>
            </a:r>
          </a:p>
          <a:p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外包  </a:t>
            </a:r>
            <a:r>
              <a:rPr lang="en-US" altLang="zh-CN" dirty="0" smtClean="0"/>
              <a:t>15K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785926"/>
            <a:ext cx="7887820" cy="46674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dirty="0"/>
              <a:t>、根据项目或系统需要，对系统的容量进行分析，制定出系统性能评价指标。并编制性能测试方案。</a:t>
            </a:r>
            <a:br>
              <a:rPr lang="zh-CN" altLang="en-US" dirty="0"/>
            </a:br>
            <a:r>
              <a:rPr lang="en-US" altLang="zh-CN" dirty="0"/>
              <a:t>2</a:t>
            </a:r>
            <a:r>
              <a:rPr lang="zh-CN" altLang="en-US" dirty="0"/>
              <a:t>、根据项目或系统进度安排，制定性能测试计划。</a:t>
            </a:r>
            <a:br>
              <a:rPr lang="zh-CN" altLang="en-US" dirty="0"/>
            </a:br>
            <a:r>
              <a:rPr lang="en-US" altLang="zh-CN" dirty="0"/>
              <a:t>3</a:t>
            </a:r>
            <a:r>
              <a:rPr lang="zh-CN" altLang="en-US" dirty="0"/>
              <a:t>、根据性能测试方案，指导团队成员录制、调整脚本。</a:t>
            </a:r>
            <a:br>
              <a:rPr lang="zh-CN" altLang="en-US" dirty="0"/>
            </a:br>
            <a:r>
              <a:rPr lang="en-US" altLang="zh-CN" dirty="0"/>
              <a:t>4</a:t>
            </a:r>
            <a:r>
              <a:rPr lang="zh-CN" altLang="en-US" dirty="0"/>
              <a:t>、分析性能测试结果，输出测试报告。并根据测试报告，给出系统调优建议。</a:t>
            </a:r>
            <a:br>
              <a:rPr lang="zh-CN" altLang="en-US" dirty="0"/>
            </a:br>
            <a:r>
              <a:rPr lang="en-US" altLang="zh-CN" dirty="0"/>
              <a:t>5</a:t>
            </a:r>
            <a:r>
              <a:rPr lang="zh-CN" altLang="en-US" dirty="0"/>
              <a:t>、参与部门性能测试体系建设，培养新人。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岗位要求：</a:t>
            </a:r>
            <a:br>
              <a:rPr lang="zh-CN" altLang="en-US" dirty="0"/>
            </a:b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年以上测试工作，其中包含</a:t>
            </a:r>
            <a:r>
              <a:rPr lang="en-US" altLang="zh-CN" dirty="0"/>
              <a:t>2</a:t>
            </a:r>
            <a:r>
              <a:rPr lang="zh-CN" altLang="en-US" dirty="0"/>
              <a:t>年以上性能测试工作。熟悉软件开发测试流程和规范。</a:t>
            </a:r>
            <a:br>
              <a:rPr lang="zh-CN" altLang="en-US" dirty="0"/>
            </a:br>
            <a:r>
              <a:rPr lang="en-US" altLang="zh-CN" dirty="0"/>
              <a:t>2</a:t>
            </a:r>
            <a:r>
              <a:rPr lang="zh-CN" altLang="en-US" dirty="0"/>
              <a:t>、熟悉</a:t>
            </a:r>
            <a:r>
              <a:rPr lang="en-US" altLang="zh-CN" dirty="0" err="1"/>
              <a:t>loadrunner</a:t>
            </a:r>
            <a:r>
              <a:rPr lang="zh-CN" altLang="en-US" dirty="0"/>
              <a:t>等性能测试工具及性能监控工具使用，熟悉</a:t>
            </a:r>
            <a:r>
              <a:rPr lang="en-US" altLang="zh-CN" dirty="0" err="1"/>
              <a:t>linux</a:t>
            </a:r>
            <a:r>
              <a:rPr lang="zh-CN" altLang="en-US" dirty="0"/>
              <a:t>、</a:t>
            </a:r>
            <a:r>
              <a:rPr lang="en-US" altLang="zh-CN" dirty="0" err="1"/>
              <a:t>oralce</a:t>
            </a:r>
            <a:r>
              <a:rPr lang="zh-CN" altLang="en-US" dirty="0"/>
              <a:t>数据库等操作，熟悉系统架构原理。</a:t>
            </a:r>
            <a:br>
              <a:rPr lang="zh-CN" altLang="en-US" dirty="0"/>
            </a:br>
            <a:r>
              <a:rPr lang="en-US" altLang="zh-CN" dirty="0"/>
              <a:t>3</a:t>
            </a:r>
            <a:r>
              <a:rPr lang="zh-CN" altLang="en-US" dirty="0"/>
              <a:t>、热爱测试工作，工作积极主动、耐心细心，乐于分享，有良好的沟通能力和团队精神。</a:t>
            </a:r>
          </a:p>
        </p:txBody>
      </p:sp>
    </p:spTree>
    <p:extLst>
      <p:ext uri="{BB962C8B-B14F-4D97-AF65-F5344CB8AC3E}">
        <p14:creationId xmlns:p14="http://schemas.microsoft.com/office/powerpoint/2010/main" val="334598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7190054" cy="798048"/>
          </a:xfrm>
        </p:spPr>
        <p:txBody>
          <a:bodyPr/>
          <a:lstStyle/>
          <a:p>
            <a:r>
              <a:rPr lang="en-US" altLang="zh-CN" dirty="0" smtClean="0"/>
              <a:t>YY</a:t>
            </a:r>
            <a:r>
              <a:rPr lang="zh-CN" altLang="en-US" dirty="0" smtClean="0"/>
              <a:t>入门课程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3"/>
              </a:rPr>
              <a:t>性能测试知识结构大纲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4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1680" y="260648"/>
            <a:ext cx="6552728" cy="504056"/>
          </a:xfrm>
        </p:spPr>
        <p:txBody>
          <a:bodyPr/>
          <a:lstStyle/>
          <a:p>
            <a:r>
              <a:rPr lang="en-US" altLang="zh-CN" dirty="0" smtClean="0"/>
              <a:t>YY</a:t>
            </a:r>
            <a:r>
              <a:rPr lang="zh-CN" altLang="en-US" dirty="0" smtClean="0"/>
              <a:t>入门课程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802836"/>
              </p:ext>
            </p:extLst>
          </p:nvPr>
        </p:nvGraphicFramePr>
        <p:xfrm>
          <a:off x="899592" y="260646"/>
          <a:ext cx="7776864" cy="6480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4511"/>
                <a:gridCol w="5992353"/>
              </a:tblGrid>
              <a:tr h="38121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目录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>
                          <a:effectLst/>
                        </a:rPr>
                        <a:t>课程名</a:t>
                      </a:r>
                      <a:endParaRPr lang="zh-CN" altLang="en-US" sz="1800" b="1" i="0" u="none" strike="noStrike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>
                          <a:effectLst/>
                        </a:rPr>
                        <a:t>性能测试职业生涯规划</a:t>
                      </a:r>
                      <a:endParaRPr lang="zh-CN" altLang="en-US" sz="1800" b="1" i="0" u="none" strike="noStrike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2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WINDOWS 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系统基础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3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u="none" strike="noStrike" dirty="0">
                          <a:effectLst/>
                        </a:rPr>
                        <a:t>LINX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在虚拟上的安装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4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u="none" strike="noStrike" dirty="0">
                          <a:effectLst/>
                        </a:rPr>
                        <a:t>LINX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常用命令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,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系统性能监控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5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 SQL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基础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6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 SQL 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提高调优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7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LR 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基础和理论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8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性能项目规划和评估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9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LR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脚本制作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10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测试数据制作和实战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12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场景控制和实战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13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数据分析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,</a:t>
                      </a:r>
                      <a:r>
                        <a:rPr lang="en-US" sz="1800" b="1" u="none" strike="noStrike" dirty="0">
                          <a:effectLst/>
                        </a:rPr>
                        <a:t>EXCEL</a:t>
                      </a:r>
                      <a:endParaRPr 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14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报告编写，图标制作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15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简历书写技巧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16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面试技巧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812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u="none" strike="noStrike" dirty="0">
                          <a:effectLst/>
                        </a:rPr>
                        <a:t>17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毕业考试</a:t>
                      </a:r>
                      <a:endParaRPr lang="zh-CN" altLang="en-US" sz="1800" b="1" i="0" u="none" strike="noStrike" dirty="0"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8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1258888" y="908050"/>
            <a:ext cx="6757987" cy="654050"/>
          </a:xfrm>
        </p:spPr>
        <p:txBody>
          <a:bodyPr/>
          <a:lstStyle/>
          <a:p>
            <a:r>
              <a:rPr lang="zh-CN" altLang="en-US" dirty="0" smtClean="0"/>
              <a:t>测试职业的烦恼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1979613" y="1916113"/>
            <a:ext cx="6786562" cy="4286250"/>
          </a:xfrm>
        </p:spPr>
        <p:txBody>
          <a:bodyPr/>
          <a:lstStyle/>
          <a:p>
            <a:endParaRPr lang="en-US" altLang="zh-CN" smtClean="0"/>
          </a:p>
          <a:p>
            <a:r>
              <a:rPr lang="en-US" altLang="zh-CN" smtClean="0"/>
              <a:t>me</a:t>
            </a:r>
            <a:endParaRPr lang="zh-CN" altLang="en-US" smtClean="0"/>
          </a:p>
        </p:txBody>
      </p:sp>
      <p:sp>
        <p:nvSpPr>
          <p:cNvPr id="4" name="泪滴形 3"/>
          <p:cNvSpPr/>
          <p:nvPr/>
        </p:nvSpPr>
        <p:spPr>
          <a:xfrm rot="5564266">
            <a:off x="1524794" y="1340644"/>
            <a:ext cx="2376487" cy="2797175"/>
          </a:xfrm>
          <a:prstGeom prst="teardrop">
            <a:avLst>
              <a:gd name="adj" fmla="val 996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dirty="0"/>
          </a:p>
        </p:txBody>
      </p:sp>
      <p:sp>
        <p:nvSpPr>
          <p:cNvPr id="5" name="泪滴形 4"/>
          <p:cNvSpPr/>
          <p:nvPr/>
        </p:nvSpPr>
        <p:spPr>
          <a:xfrm>
            <a:off x="1403350" y="4076700"/>
            <a:ext cx="2722563" cy="2354263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泪滴形 5"/>
          <p:cNvSpPr/>
          <p:nvPr/>
        </p:nvSpPr>
        <p:spPr>
          <a:xfrm rot="10800000">
            <a:off x="4356100" y="1700213"/>
            <a:ext cx="2879725" cy="2089150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" name="泪滴形 6"/>
          <p:cNvSpPr/>
          <p:nvPr/>
        </p:nvSpPr>
        <p:spPr>
          <a:xfrm rot="16200000">
            <a:off x="4759325" y="3673476"/>
            <a:ext cx="2232025" cy="2895600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152" name="TextBox 7"/>
          <p:cNvSpPr txBox="1">
            <a:spLocks noChangeArrowheads="1"/>
          </p:cNvSpPr>
          <p:nvPr/>
        </p:nvSpPr>
        <p:spPr bwMode="auto">
          <a:xfrm>
            <a:off x="4787900" y="2636838"/>
            <a:ext cx="17287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待遇和工作</a:t>
            </a:r>
            <a:endParaRPr lang="en-US" altLang="zh-CN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成就感差</a:t>
            </a:r>
          </a:p>
        </p:txBody>
      </p:sp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4859338" y="4868863"/>
            <a:ext cx="17287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不断跳槽</a:t>
            </a:r>
            <a:endParaRPr lang="en-US" altLang="zh-CN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反复寻找乐土</a:t>
            </a:r>
          </a:p>
        </p:txBody>
      </p:sp>
      <p:sp>
        <p:nvSpPr>
          <p:cNvPr id="6154" name="TextBox 9"/>
          <p:cNvSpPr txBox="1">
            <a:spLocks noChangeArrowheads="1"/>
          </p:cNvSpPr>
          <p:nvPr/>
        </p:nvSpPr>
        <p:spPr bwMode="auto">
          <a:xfrm>
            <a:off x="1835150" y="2708275"/>
            <a:ext cx="17287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地位低</a:t>
            </a:r>
            <a:endParaRPr lang="en-US" altLang="zh-CN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不太受重视</a:t>
            </a:r>
          </a:p>
        </p:txBody>
      </p:sp>
      <p:sp>
        <p:nvSpPr>
          <p:cNvPr id="6155" name="TextBox 10"/>
          <p:cNvSpPr txBox="1">
            <a:spLocks noChangeArrowheads="1"/>
          </p:cNvSpPr>
          <p:nvPr/>
        </p:nvSpPr>
        <p:spPr bwMode="auto">
          <a:xfrm>
            <a:off x="1835150" y="4652963"/>
            <a:ext cx="17287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工作压力大常加班</a:t>
            </a:r>
            <a:endParaRPr lang="en-US" altLang="zh-CN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无时间学习和培训</a:t>
            </a:r>
            <a:endParaRPr lang="en-US" altLang="zh-CN" b="1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404664"/>
            <a:ext cx="6758006" cy="654032"/>
          </a:xfrm>
        </p:spPr>
        <p:txBody>
          <a:bodyPr/>
          <a:lstStyle/>
          <a:p>
            <a:r>
              <a:rPr lang="zh-CN" altLang="en-US" dirty="0" smtClean="0"/>
              <a:t>原理</a:t>
            </a:r>
            <a:endParaRPr lang="zh-CN" alt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7596336" cy="357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3648" y="254688"/>
            <a:ext cx="6758006" cy="654032"/>
          </a:xfrm>
        </p:spPr>
        <p:txBody>
          <a:bodyPr/>
          <a:lstStyle/>
          <a:p>
            <a:r>
              <a:rPr lang="zh-CN" altLang="en-US" dirty="0" smtClean="0"/>
              <a:t>性能测试调优流水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908720"/>
            <a:ext cx="7992888" cy="5624314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08720"/>
            <a:ext cx="6547550" cy="562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672" y="404664"/>
            <a:ext cx="6758006" cy="654032"/>
          </a:xfrm>
        </p:spPr>
        <p:txBody>
          <a:bodyPr/>
          <a:lstStyle/>
          <a:p>
            <a:r>
              <a:rPr lang="zh-CN" altLang="en-US" dirty="0" smtClean="0"/>
              <a:t>性能曲线与测试类型</a:t>
            </a:r>
            <a:endParaRPr lang="zh-CN" alt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9144000" cy="545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349"/>
            <a:ext cx="9161015" cy="624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93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3429000"/>
            <a:ext cx="7455772" cy="2643206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点：性能期望值</a:t>
            </a:r>
          </a:p>
          <a:p>
            <a:r>
              <a:rPr lang="en-US" altLang="zh-CN" dirty="0"/>
              <a:t>b</a:t>
            </a:r>
            <a:r>
              <a:rPr lang="zh-CN" altLang="en-US" dirty="0"/>
              <a:t>点：高于期望，系统资源处于临界点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点：高于期望，拐点</a:t>
            </a:r>
          </a:p>
          <a:p>
            <a:r>
              <a:rPr lang="en-US" altLang="zh-CN" dirty="0"/>
              <a:t>d</a:t>
            </a:r>
            <a:r>
              <a:rPr lang="zh-CN" altLang="en-US" dirty="0"/>
              <a:t>点：超过负载，系统崩溃</a:t>
            </a:r>
          </a:p>
        </p:txBody>
      </p:sp>
    </p:spTree>
    <p:extLst>
      <p:ext uri="{BB962C8B-B14F-4D97-AF65-F5344CB8AC3E}">
        <p14:creationId xmlns:p14="http://schemas.microsoft.com/office/powerpoint/2010/main" val="258357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908720"/>
            <a:ext cx="7344816" cy="654032"/>
          </a:xfrm>
        </p:spPr>
        <p:txBody>
          <a:bodyPr/>
          <a:lstStyle/>
          <a:p>
            <a:r>
              <a:rPr lang="zh-CN" altLang="en-US" dirty="0" smtClean="0"/>
              <a:t>研发阶段的性能测试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905243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124745"/>
            <a:ext cx="9518373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332656"/>
            <a:ext cx="6758006" cy="654032"/>
          </a:xfrm>
        </p:spPr>
        <p:txBody>
          <a:bodyPr/>
          <a:lstStyle/>
          <a:p>
            <a:r>
              <a:rPr lang="zh-CN" altLang="en-US" dirty="0" smtClean="0"/>
              <a:t>分析图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6" y="1700808"/>
            <a:ext cx="9047711" cy="45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3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1928813" y="928688"/>
            <a:ext cx="6757987" cy="654050"/>
          </a:xfrm>
        </p:spPr>
        <p:txBody>
          <a:bodyPr/>
          <a:lstStyle/>
          <a:p>
            <a:r>
              <a:rPr lang="zh-CN" altLang="en-US" smtClean="0"/>
              <a:t>确定自我位置，现在出发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>
          <a:xfrm>
            <a:off x="1928813" y="1785938"/>
            <a:ext cx="6786562" cy="4286250"/>
          </a:xfrm>
        </p:spPr>
        <p:txBody>
          <a:bodyPr/>
          <a:lstStyle/>
          <a:p>
            <a:r>
              <a:rPr lang="zh-CN" altLang="en-US" smtClean="0"/>
              <a:t>路在何方，路在脚下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538" y="2492375"/>
            <a:ext cx="4518025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1928813" y="928688"/>
            <a:ext cx="6757987" cy="654050"/>
          </a:xfrm>
        </p:spPr>
        <p:txBody>
          <a:bodyPr/>
          <a:lstStyle/>
          <a:p>
            <a:r>
              <a:rPr lang="zh-CN" altLang="en-US" smtClean="0"/>
              <a:t>谢谢 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1692275" y="1785938"/>
            <a:ext cx="7451725" cy="4286250"/>
          </a:xfrm>
        </p:spPr>
        <p:txBody>
          <a:bodyPr/>
          <a:lstStyle/>
          <a:p>
            <a:r>
              <a:rPr lang="zh-CN" altLang="en-US" sz="4400" smtClean="0"/>
              <a:t>态度决定一切，积累决定层次</a:t>
            </a:r>
            <a:endParaRPr lang="en-US" altLang="zh-CN" sz="4400" smtClean="0"/>
          </a:p>
          <a:p>
            <a:r>
              <a:rPr lang="zh-CN" altLang="en-US" sz="4400" smtClean="0"/>
              <a:t>思维决定行为，习惯决定命运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1403350" y="620713"/>
            <a:ext cx="6757988" cy="654050"/>
          </a:xfrm>
        </p:spPr>
        <p:txBody>
          <a:bodyPr/>
          <a:lstStyle/>
          <a:p>
            <a:r>
              <a:rPr lang="zh-CN" altLang="en-US" smtClean="0"/>
              <a:t>思考</a:t>
            </a:r>
          </a:p>
        </p:txBody>
      </p:sp>
      <p:sp>
        <p:nvSpPr>
          <p:cNvPr id="1029" name="内容占位符 2"/>
          <p:cNvSpPr>
            <a:spLocks noGrp="1"/>
          </p:cNvSpPr>
          <p:nvPr>
            <p:ph idx="1"/>
          </p:nvPr>
        </p:nvSpPr>
        <p:spPr>
          <a:xfrm>
            <a:off x="1331913" y="1412875"/>
            <a:ext cx="6786562" cy="472757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dirty="0" smtClean="0"/>
              <a:t>你从事测试工作多久？</a:t>
            </a:r>
            <a:endParaRPr lang="en-US" altLang="zh-CN" dirty="0" smtClean="0"/>
          </a:p>
          <a:p>
            <a:pPr>
              <a:buFont typeface="Arial" charset="0"/>
              <a:buNone/>
              <a:defRPr/>
            </a:pPr>
            <a:r>
              <a:rPr lang="zh-CN" altLang="en-US" sz="2400" dirty="0" smtClean="0"/>
              <a:t>如果超过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年，对比刚毕业的你的优势在哪？</a:t>
            </a:r>
            <a:endParaRPr lang="en-US" altLang="zh-CN" sz="2400" dirty="0" smtClean="0"/>
          </a:p>
          <a:p>
            <a:pPr>
              <a:defRPr/>
            </a:pPr>
            <a:r>
              <a:rPr lang="zh-CN" altLang="en-US" dirty="0" smtClean="0"/>
              <a:t>性能测试积累？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功能自动化积累？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数据库理解掌握？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脚本精通于掌握？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代码阅读与编程</a:t>
            </a:r>
            <a:r>
              <a:rPr lang="en-US" altLang="zh-CN" dirty="0" smtClean="0"/>
              <a:t>C/JAVA/.NET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对自己业务理解程度？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对自己 产品线的架构理解程度？</a:t>
            </a:r>
            <a:endParaRPr lang="en-US" altLang="zh-CN" dirty="0" smtClean="0"/>
          </a:p>
          <a:p>
            <a:pPr>
              <a:buFont typeface="Arial" charset="0"/>
              <a:buNone/>
              <a:defRPr/>
            </a:pPr>
            <a:endParaRPr lang="en-US" altLang="zh-CN" dirty="0" smtClean="0"/>
          </a:p>
          <a:p>
            <a:pPr>
              <a:buFont typeface="Arial" charset="0"/>
              <a:buNone/>
              <a:defRPr/>
            </a:pPr>
            <a:endParaRPr lang="en-US" altLang="zh-CN" dirty="0" smtClean="0"/>
          </a:p>
          <a:p>
            <a:pPr lvl="1">
              <a:buFont typeface="Arial" charset="0"/>
              <a:buNone/>
              <a:defRPr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内容占位符 2"/>
          <p:cNvSpPr>
            <a:spLocks noGrp="1"/>
          </p:cNvSpPr>
          <p:nvPr>
            <p:ph idx="4294967295"/>
          </p:nvPr>
        </p:nvSpPr>
        <p:spPr>
          <a:xfrm>
            <a:off x="1908175" y="1773238"/>
            <a:ext cx="6786563" cy="4032250"/>
          </a:xfrm>
        </p:spPr>
        <p:txBody>
          <a:bodyPr/>
          <a:lstStyle/>
          <a:p>
            <a:r>
              <a:rPr lang="zh-CN" altLang="en-US" smtClean="0"/>
              <a:t>内容：</a:t>
            </a:r>
            <a:endParaRPr lang="en-US" altLang="zh-CN" smtClean="0"/>
          </a:p>
          <a:p>
            <a:pPr lvl="1"/>
            <a:r>
              <a:rPr lang="zh-CN" altLang="en-US" smtClean="0"/>
              <a:t>浏览器</a:t>
            </a:r>
          </a:p>
          <a:p>
            <a:pPr lvl="1">
              <a:buFont typeface="Arial" charset="0"/>
              <a:buNone/>
            </a:pPr>
            <a:r>
              <a:rPr lang="en-US" altLang="zh-CN" sz="2400" smtClean="0"/>
              <a:t>IE </a:t>
            </a:r>
            <a:r>
              <a:rPr lang="zh-CN" altLang="en-US" sz="2400" smtClean="0"/>
              <a:t>核心：</a:t>
            </a:r>
            <a:r>
              <a:rPr lang="en-US" altLang="zh-CN" sz="2400" smtClean="0"/>
              <a:t>IE6 7 8 9</a:t>
            </a:r>
            <a:r>
              <a:rPr lang="zh-CN" altLang="en-US" sz="2400" smtClean="0"/>
              <a:t>  </a:t>
            </a:r>
            <a:r>
              <a:rPr lang="en-US" altLang="zh-CN" sz="2400" smtClean="0"/>
              <a:t>(360, </a:t>
            </a:r>
            <a:r>
              <a:rPr lang="zh-CN" altLang="en-US" sz="2400" smtClean="0"/>
              <a:t>腾迅 </a:t>
            </a:r>
            <a:r>
              <a:rPr lang="en-US" altLang="zh-CN" sz="2400" smtClean="0"/>
              <a:t>TT)</a:t>
            </a:r>
          </a:p>
          <a:p>
            <a:pPr lvl="1">
              <a:buFont typeface="Arial" charset="0"/>
              <a:buNone/>
            </a:pPr>
            <a:r>
              <a:rPr lang="zh-CN" altLang="en-US" sz="2400" smtClean="0"/>
              <a:t>非</a:t>
            </a:r>
            <a:r>
              <a:rPr lang="en-US" altLang="zh-CN" sz="2400" smtClean="0"/>
              <a:t>IE </a:t>
            </a:r>
            <a:r>
              <a:rPr lang="zh-CN" altLang="en-US" sz="2400" smtClean="0"/>
              <a:t>核心：</a:t>
            </a:r>
            <a:r>
              <a:rPr lang="en-US" altLang="zh-CN" sz="2400" smtClean="0"/>
              <a:t>Firefox</a:t>
            </a:r>
            <a:r>
              <a:rPr lang="zh-CN" altLang="en-US" sz="2400" smtClean="0"/>
              <a:t>，</a:t>
            </a:r>
            <a:r>
              <a:rPr lang="en-US" altLang="zh-CN" sz="2400" smtClean="0"/>
              <a:t>Safari</a:t>
            </a:r>
            <a:r>
              <a:rPr lang="zh-CN" altLang="en-US" sz="2400" smtClean="0"/>
              <a:t>，</a:t>
            </a:r>
            <a:r>
              <a:rPr lang="en-US" altLang="zh-CN" sz="2400" smtClean="0"/>
              <a:t>Opera</a:t>
            </a:r>
            <a:r>
              <a:rPr lang="zh-CN" altLang="en-US" sz="2400" smtClean="0"/>
              <a:t>，</a:t>
            </a:r>
            <a:r>
              <a:rPr lang="en-US" altLang="zh-CN" sz="2400" smtClean="0"/>
              <a:t>Chrome</a:t>
            </a:r>
          </a:p>
          <a:p>
            <a:pPr lvl="1">
              <a:buFont typeface="Arial" charset="0"/>
              <a:buNone/>
            </a:pPr>
            <a:endParaRPr lang="zh-CN" altLang="en-US" sz="2400" smtClean="0"/>
          </a:p>
          <a:p>
            <a:pPr lvl="1"/>
            <a:r>
              <a:rPr lang="zh-CN" altLang="en-US" smtClean="0"/>
              <a:t>分辨率</a:t>
            </a:r>
          </a:p>
          <a:p>
            <a:pPr lvl="1">
              <a:buFont typeface="Arial" charset="0"/>
              <a:buNone/>
            </a:pPr>
            <a:r>
              <a:rPr lang="zh-CN" altLang="en-US" sz="2400" smtClean="0"/>
              <a:t>宽屏 ：</a:t>
            </a:r>
            <a:r>
              <a:rPr lang="en-US" altLang="zh-CN" sz="2400" smtClean="0"/>
              <a:t>1280*768</a:t>
            </a:r>
            <a:r>
              <a:rPr lang="zh-CN" altLang="en-US" sz="2400" smtClean="0"/>
              <a:t>？    </a:t>
            </a:r>
            <a:r>
              <a:rPr lang="en-US" altLang="zh-CN" sz="2400" smtClean="0"/>
              <a:t>1024*768</a:t>
            </a:r>
          </a:p>
          <a:p>
            <a:pPr lvl="1">
              <a:buFont typeface="Arial" charset="0"/>
              <a:buNone/>
            </a:pPr>
            <a:r>
              <a:rPr lang="zh-CN" altLang="en-US" sz="2400" smtClean="0"/>
              <a:t>窄屏： </a:t>
            </a:r>
            <a:r>
              <a:rPr lang="en-US" altLang="zh-CN" sz="2400" smtClean="0"/>
              <a:t>800*600</a:t>
            </a:r>
            <a:r>
              <a:rPr lang="zh-CN" altLang="en-US" sz="2400" smtClean="0"/>
              <a:t>？</a:t>
            </a:r>
            <a:endParaRPr lang="en-US" altLang="zh-CN" sz="2400" smtClean="0"/>
          </a:p>
          <a:p>
            <a:pPr lvl="1">
              <a:buFont typeface="Arial" charset="0"/>
              <a:buNone/>
            </a:pPr>
            <a:endParaRPr lang="zh-CN" altLang="en-US" sz="2400" smtClean="0"/>
          </a:p>
          <a:p>
            <a:pPr lvl="1"/>
            <a:r>
              <a:rPr lang="zh-CN" altLang="en-US" smtClean="0"/>
              <a:t>全屏</a:t>
            </a:r>
            <a:r>
              <a:rPr lang="en-US" altLang="zh-CN" smtClean="0"/>
              <a:t>/</a:t>
            </a:r>
            <a:r>
              <a:rPr lang="zh-CN" altLang="en-US" smtClean="0"/>
              <a:t>非全屏</a:t>
            </a:r>
          </a:p>
          <a:p>
            <a:pPr lvl="1">
              <a:buFont typeface="Arial" charset="0"/>
              <a:buNone/>
            </a:pPr>
            <a:endParaRPr lang="zh-CN" altLang="en-US" smtClean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7772400" y="5829300"/>
          <a:ext cx="901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包装程序外壳对象" showAsIcon="1" r:id="rId4" imgW="901800" imgH="711360" progId="Package">
                  <p:embed/>
                </p:oleObj>
              </mc:Choice>
              <mc:Fallback>
                <p:oleObj name="包装程序外壳对象" showAsIcon="1" r:id="rId4" imgW="901800" imgH="711360" progId="Packag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5829300"/>
                        <a:ext cx="9017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7" descr="C:\Users\admin\Desktop\网站测试培训\images\谈测试工程师职业发展_img_6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2988" y="1196975"/>
            <a:ext cx="76327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标题 1"/>
          <p:cNvSpPr>
            <a:spLocks noGrp="1"/>
          </p:cNvSpPr>
          <p:nvPr>
            <p:ph type="title"/>
          </p:nvPr>
        </p:nvSpPr>
        <p:spPr>
          <a:xfrm>
            <a:off x="1331913" y="260350"/>
            <a:ext cx="6757987" cy="654050"/>
          </a:xfrm>
        </p:spPr>
        <p:txBody>
          <a:bodyPr/>
          <a:lstStyle/>
          <a:p>
            <a:r>
              <a:rPr lang="zh-CN" altLang="en-US" smtClean="0"/>
              <a:t>您是哪个阶段？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1331913" y="404813"/>
            <a:ext cx="6757987" cy="654050"/>
          </a:xfrm>
        </p:spPr>
        <p:txBody>
          <a:bodyPr/>
          <a:lstStyle/>
          <a:p>
            <a:r>
              <a:rPr lang="zh-CN" altLang="en-US" smtClean="0"/>
              <a:t>您是哪个阶段？</a:t>
            </a:r>
          </a:p>
        </p:txBody>
      </p:sp>
      <p:pic>
        <p:nvPicPr>
          <p:cNvPr id="8195" name="Picture 8" descr="C:\Users\admin\Desktop\网站测试培训\images\谈测试工程师职业发展_img_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1268413"/>
            <a:ext cx="7877175" cy="479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1331913" y="404813"/>
            <a:ext cx="6757987" cy="654050"/>
          </a:xfrm>
        </p:spPr>
        <p:txBody>
          <a:bodyPr/>
          <a:lstStyle/>
          <a:p>
            <a:r>
              <a:rPr lang="zh-CN" altLang="en-US" smtClean="0"/>
              <a:t>您是哪个阶段？</a:t>
            </a:r>
          </a:p>
        </p:txBody>
      </p:sp>
      <p:pic>
        <p:nvPicPr>
          <p:cNvPr id="9219" name="Picture 2" descr="C:\Users\admin\Desktop\网站测试培训\images\谈测试工程师职业发展_img_6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013" y="1268413"/>
            <a:ext cx="7635875" cy="472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1928813" y="928688"/>
            <a:ext cx="6757987" cy="654050"/>
          </a:xfrm>
        </p:spPr>
        <p:txBody>
          <a:bodyPr/>
          <a:lstStyle/>
          <a:p>
            <a:r>
              <a:rPr lang="zh-CN" altLang="en-US" smtClean="0"/>
              <a:t>你是谁？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1928813" y="1785938"/>
            <a:ext cx="5738812" cy="4286250"/>
          </a:xfrm>
        </p:spPr>
        <p:txBody>
          <a:bodyPr/>
          <a:lstStyle/>
          <a:p>
            <a:r>
              <a:rPr lang="zh-CN" altLang="en-US" sz="4000" smtClean="0"/>
              <a:t>张三李四？</a:t>
            </a:r>
            <a:endParaRPr lang="en-US" altLang="zh-CN" sz="4000" smtClean="0"/>
          </a:p>
          <a:p>
            <a:r>
              <a:rPr lang="zh-CN" altLang="en-US" sz="4000" smtClean="0"/>
              <a:t>王五马六？</a:t>
            </a:r>
            <a:endParaRPr lang="en-US" altLang="zh-CN" sz="4000" smtClean="0"/>
          </a:p>
          <a:p>
            <a:r>
              <a:rPr lang="zh-CN" altLang="en-US" sz="4000" smtClean="0"/>
              <a:t>齐八刘九？</a:t>
            </a:r>
            <a:endParaRPr lang="en-US" altLang="zh-CN" sz="4000" smtClean="0"/>
          </a:p>
          <a:p>
            <a:r>
              <a:rPr lang="zh-CN" altLang="en-US" sz="4000" smtClean="0"/>
              <a:t>苟十萧十一？</a:t>
            </a:r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idx="1"/>
          </p:nvPr>
        </p:nvSpPr>
        <p:spPr>
          <a:xfrm>
            <a:off x="1403648" y="2348880"/>
            <a:ext cx="6786562" cy="3219450"/>
          </a:xfrm>
        </p:spPr>
        <p:txBody>
          <a:bodyPr/>
          <a:lstStyle/>
          <a:p>
            <a:r>
              <a:rPr lang="zh-CN" altLang="en-US" sz="4400" b="1" dirty="0" smtClean="0"/>
              <a:t>社会人的基本根性和能力</a:t>
            </a:r>
            <a:endParaRPr lang="zh-CN" alt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1379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idx="1"/>
          </p:nvPr>
        </p:nvSpPr>
        <p:spPr>
          <a:xfrm>
            <a:off x="755576" y="332656"/>
            <a:ext cx="7434634" cy="54006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400" b="1" dirty="0" smtClean="0"/>
              <a:t>成功的关键</a:t>
            </a:r>
            <a:endParaRPr lang="en-US" altLang="zh-CN" sz="4400" b="1" dirty="0" smtClean="0"/>
          </a:p>
          <a:p>
            <a:pPr marL="0" indent="0">
              <a:buNone/>
            </a:pPr>
            <a:endParaRPr lang="en-US" altLang="zh-CN" sz="4400" b="1" dirty="0" smtClean="0"/>
          </a:p>
          <a:p>
            <a:pPr marL="0" indent="0" algn="ctr">
              <a:buNone/>
            </a:pPr>
            <a:r>
              <a:rPr lang="zh-CN" altLang="en-US" sz="4400" b="1" dirty="0" smtClean="0">
                <a:solidFill>
                  <a:srgbClr val="FF0000"/>
                </a:solidFill>
              </a:rPr>
              <a:t>根性</a:t>
            </a:r>
            <a:endParaRPr lang="en-US" altLang="zh-CN" sz="44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altLang="zh-CN" sz="44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CN" altLang="en-US" sz="4400" b="1" dirty="0" smtClean="0">
                <a:solidFill>
                  <a:srgbClr val="FF0000"/>
                </a:solidFill>
              </a:rPr>
              <a:t>能力</a:t>
            </a:r>
            <a:endParaRPr lang="en-US" altLang="zh-CN" sz="4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5507</TotalTime>
  <Words>1270</Words>
  <Application>Microsoft Office PowerPoint</Application>
  <PresentationFormat>全屏显示(4:3)</PresentationFormat>
  <Paragraphs>279</Paragraphs>
  <Slides>29</Slides>
  <Notes>11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1" baseType="lpstr">
      <vt:lpstr>Office 主题</vt:lpstr>
      <vt:lpstr>包装程序外壳对象</vt:lpstr>
      <vt:lpstr>ROAD TRAINNING 测试-性能之路 薪酬提升 MIKE  www.roadtrainning.com  </vt:lpstr>
      <vt:lpstr>测试职业的烦恼</vt:lpstr>
      <vt:lpstr>思考</vt:lpstr>
      <vt:lpstr>您是哪个阶段？</vt:lpstr>
      <vt:lpstr>您是哪个阶段？</vt:lpstr>
      <vt:lpstr>您是哪个阶段？</vt:lpstr>
      <vt:lpstr>你是谁？</vt:lpstr>
      <vt:lpstr>PowerPoint 演示文稿</vt:lpstr>
      <vt:lpstr>PowerPoint 演示文稿</vt:lpstr>
      <vt:lpstr>根性与商数</vt:lpstr>
      <vt:lpstr>两个中心</vt:lpstr>
      <vt:lpstr>PowerPoint 演示文稿</vt:lpstr>
      <vt:lpstr>优秀测试工程师</vt:lpstr>
      <vt:lpstr>PowerPoint 演示文稿</vt:lpstr>
      <vt:lpstr>性能测试模块</vt:lpstr>
      <vt:lpstr>PowerPoint 演示文稿</vt:lpstr>
      <vt:lpstr>外包  15K</vt:lpstr>
      <vt:lpstr>YY入门课程</vt:lpstr>
      <vt:lpstr>YY入门课程</vt:lpstr>
      <vt:lpstr>原理</vt:lpstr>
      <vt:lpstr>性能测试调优流水</vt:lpstr>
      <vt:lpstr>性能曲线与测试类型</vt:lpstr>
      <vt:lpstr>PowerPoint 演示文稿</vt:lpstr>
      <vt:lpstr>PowerPoint 演示文稿</vt:lpstr>
      <vt:lpstr>研发阶段的性能测试</vt:lpstr>
      <vt:lpstr>PowerPoint 演示文稿</vt:lpstr>
      <vt:lpstr>分析图</vt:lpstr>
      <vt:lpstr>确定自我位置，现在出发</vt:lpstr>
      <vt:lpstr>谢谢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admin</dc:creator>
  <cp:lastModifiedBy>Windows 用户</cp:lastModifiedBy>
  <cp:revision>243</cp:revision>
  <dcterms:modified xsi:type="dcterms:W3CDTF">2017-06-22T10:07:46Z</dcterms:modified>
</cp:coreProperties>
</file>